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256" r:id="rId2"/>
    <p:sldId id="319" r:id="rId3"/>
    <p:sldId id="273" r:id="rId4"/>
    <p:sldId id="331" r:id="rId5"/>
    <p:sldId id="320" r:id="rId6"/>
    <p:sldId id="314" r:id="rId7"/>
    <p:sldId id="311" r:id="rId8"/>
    <p:sldId id="316" r:id="rId9"/>
    <p:sldId id="321" r:id="rId10"/>
    <p:sldId id="327" r:id="rId11"/>
    <p:sldId id="328" r:id="rId12"/>
    <p:sldId id="329" r:id="rId13"/>
    <p:sldId id="330" r:id="rId14"/>
    <p:sldId id="317" r:id="rId15"/>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147" autoAdjust="0"/>
  </p:normalViewPr>
  <p:slideViewPr>
    <p:cSldViewPr snapToGrid="0">
      <p:cViewPr varScale="1">
        <p:scale>
          <a:sx n="61" d="100"/>
          <a:sy n="61" d="100"/>
        </p:scale>
        <p:origin x="84" y="1254"/>
      </p:cViewPr>
      <p:guideLst/>
    </p:cSldViewPr>
  </p:slideViewPr>
  <p:notesTextViewPr>
    <p:cViewPr>
      <p:scale>
        <a:sx n="125" d="100"/>
        <a:sy n="125" d="100"/>
      </p:scale>
      <p:origin x="0" y="0"/>
    </p:cViewPr>
  </p:notesTextViewPr>
  <p:notesViewPr>
    <p:cSldViewPr snapToGrid="0">
      <p:cViewPr varScale="1">
        <p:scale>
          <a:sx n="74" d="100"/>
          <a:sy n="74" d="100"/>
        </p:scale>
        <p:origin x="11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1"/>
            <a:ext cx="2944283" cy="498295"/>
          </a:xfrm>
          <a:prstGeom prst="rect">
            <a:avLst/>
          </a:prstGeom>
        </p:spPr>
        <p:txBody>
          <a:bodyPr vert="horz" lIns="91440" tIns="45720" rIns="91440" bIns="45720" rtlCol="0"/>
          <a:lstStyle>
            <a:lvl1pPr algn="r">
              <a:defRPr sz="1200"/>
            </a:lvl1pPr>
          </a:lstStyle>
          <a:p>
            <a:fld id="{9FA23BD5-3B41-4240-82E9-91A3066C9DAC}" type="datetimeFigureOut">
              <a:rPr lang="en-US" smtClean="0"/>
              <a:t>6/16/2017</a:t>
            </a:fld>
            <a:endParaRPr lang="en-US" dirty="0"/>
          </a:p>
        </p:txBody>
      </p:sp>
      <p:sp>
        <p:nvSpPr>
          <p:cNvPr id="4" name="Footer Placeholder 3"/>
          <p:cNvSpPr>
            <a:spLocks noGrp="1"/>
          </p:cNvSpPr>
          <p:nvPr>
            <p:ph type="ftr" sz="quarter" idx="2"/>
          </p:nvPr>
        </p:nvSpPr>
        <p:spPr>
          <a:xfrm>
            <a:off x="0" y="9433108"/>
            <a:ext cx="2944283" cy="49829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6" y="9433108"/>
            <a:ext cx="2944283" cy="498294"/>
          </a:xfrm>
          <a:prstGeom prst="rect">
            <a:avLst/>
          </a:prstGeom>
        </p:spPr>
        <p:txBody>
          <a:bodyPr vert="horz" lIns="91440" tIns="45720" rIns="91440" bIns="45720" rtlCol="0" anchor="b"/>
          <a:lstStyle>
            <a:lvl1pPr algn="r">
              <a:defRPr sz="1200"/>
            </a:lvl1pPr>
          </a:lstStyle>
          <a:p>
            <a:fld id="{456556BF-CC0E-4D29-8D1C-FEB2D3F67DBB}" type="slidenum">
              <a:rPr lang="en-US" smtClean="0"/>
              <a:t>‹#›</a:t>
            </a:fld>
            <a:endParaRPr lang="en-US" dirty="0"/>
          </a:p>
        </p:txBody>
      </p:sp>
    </p:spTree>
    <p:extLst>
      <p:ext uri="{BB962C8B-B14F-4D97-AF65-F5344CB8AC3E}">
        <p14:creationId xmlns:p14="http://schemas.microsoft.com/office/powerpoint/2010/main" val="165002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121EE194-AC36-4519-8CD1-1A4F880FE42D}" type="datetimeFigureOut">
              <a:rPr lang="en-US" smtClean="0"/>
              <a:t>6/16/2017</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8"/>
            <a:ext cx="2944283" cy="49829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CFB9C5DA-A8A2-4CCD-B4B1-EC8D424269E8}" type="slidenum">
              <a:rPr lang="en-US" smtClean="0"/>
              <a:t>‹#›</a:t>
            </a:fld>
            <a:endParaRPr lang="en-US" dirty="0"/>
          </a:p>
        </p:txBody>
      </p:sp>
    </p:spTree>
    <p:extLst>
      <p:ext uri="{BB962C8B-B14F-4D97-AF65-F5344CB8AC3E}">
        <p14:creationId xmlns:p14="http://schemas.microsoft.com/office/powerpoint/2010/main" val="427653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B9C5DA-A8A2-4CCD-B4B1-EC8D424269E8}" type="slidenum">
              <a:rPr lang="en-US" smtClean="0"/>
              <a:t>1</a:t>
            </a:fld>
            <a:endParaRPr lang="en-US" dirty="0"/>
          </a:p>
        </p:txBody>
      </p:sp>
    </p:spTree>
    <p:extLst>
      <p:ext uri="{BB962C8B-B14F-4D97-AF65-F5344CB8AC3E}">
        <p14:creationId xmlns:p14="http://schemas.microsoft.com/office/powerpoint/2010/main" val="199503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B9C5DA-A8A2-4CCD-B4B1-EC8D424269E8}" type="slidenum">
              <a:rPr lang="en-US" smtClean="0"/>
              <a:t>11</a:t>
            </a:fld>
            <a:endParaRPr lang="en-US" dirty="0"/>
          </a:p>
        </p:txBody>
      </p:sp>
    </p:spTree>
    <p:extLst>
      <p:ext uri="{BB962C8B-B14F-4D97-AF65-F5344CB8AC3E}">
        <p14:creationId xmlns:p14="http://schemas.microsoft.com/office/powerpoint/2010/main" val="243065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9C5DA-A8A2-4CCD-B4B1-EC8D424269E8}" type="slidenum">
              <a:rPr lang="en-US" smtClean="0"/>
              <a:t>12</a:t>
            </a:fld>
            <a:endParaRPr lang="en-US" dirty="0"/>
          </a:p>
        </p:txBody>
      </p:sp>
    </p:spTree>
    <p:extLst>
      <p:ext uri="{BB962C8B-B14F-4D97-AF65-F5344CB8AC3E}">
        <p14:creationId xmlns:p14="http://schemas.microsoft.com/office/powerpoint/2010/main" val="183799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available resources</a:t>
            </a:r>
            <a:endParaRPr lang="en-GB" dirty="0"/>
          </a:p>
        </p:txBody>
      </p:sp>
      <p:sp>
        <p:nvSpPr>
          <p:cNvPr id="4" name="Slide Number Placeholder 3"/>
          <p:cNvSpPr>
            <a:spLocks noGrp="1"/>
          </p:cNvSpPr>
          <p:nvPr>
            <p:ph type="sldNum" sz="quarter" idx="10"/>
          </p:nvPr>
        </p:nvSpPr>
        <p:spPr/>
        <p:txBody>
          <a:bodyPr/>
          <a:lstStyle/>
          <a:p>
            <a:fld id="{CFB9C5DA-A8A2-4CCD-B4B1-EC8D424269E8}" type="slidenum">
              <a:rPr lang="en-US" smtClean="0"/>
              <a:t>13</a:t>
            </a:fld>
            <a:endParaRPr lang="en-US" dirty="0"/>
          </a:p>
        </p:txBody>
      </p:sp>
    </p:spTree>
    <p:extLst>
      <p:ext uri="{BB962C8B-B14F-4D97-AF65-F5344CB8AC3E}">
        <p14:creationId xmlns:p14="http://schemas.microsoft.com/office/powerpoint/2010/main" val="151360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General Assembly in September 2014 assigned the task of identifying the list of global SDG indicators to the UN Statistical Commission, on the basis of the consensus that it should not be politically negotiated but selected instead by technical experts.</a:t>
            </a:r>
            <a:endParaRPr lang="en-GB"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 UN Statistical Commission is the apex intergovernmental body for the global statistical system, </a:t>
            </a:r>
            <a:r>
              <a:rPr lang="en-GB" sz="1600" kern="1200" dirty="0" smtClean="0">
                <a:solidFill>
                  <a:schemeClr val="tx1"/>
                </a:solidFill>
                <a:effectLst/>
                <a:latin typeface="+mn-lt"/>
                <a:ea typeface="+mn-ea"/>
                <a:cs typeface="+mn-cs"/>
              </a:rPr>
              <a:t>bringing together the Chief Statisticians of member states and international organizations with the objective of setting international statistical standards and supporting their implementation at the national and international levels.</a:t>
            </a:r>
          </a:p>
          <a:p>
            <a:pPr marL="269875" indent="-269875">
              <a:buFont typeface="Wingdings" panose="05000000000000000000" pitchFamily="2" charset="2"/>
              <a:buChar char="§"/>
            </a:pPr>
            <a:r>
              <a:rPr lang="en-US" sz="1600" dirty="0" smtClean="0"/>
              <a:t>The 2030 Agenda for Sustainable Development </a:t>
            </a:r>
            <a:r>
              <a:rPr lang="en-GB" sz="1600" dirty="0" smtClean="0"/>
              <a:t>will guide the actions of governments, international agencies, civil society and other institutions over the next 15 years</a:t>
            </a:r>
          </a:p>
          <a:p>
            <a:pPr marL="269875" indent="-269875">
              <a:buFont typeface="Wingdings" panose="05000000000000000000" pitchFamily="2" charset="2"/>
              <a:buChar char="§"/>
            </a:pPr>
            <a:r>
              <a:rPr lang="en-US" sz="1600" dirty="0" smtClean="0"/>
              <a:t>To measure progress against the SDGs and their targets, the </a:t>
            </a:r>
            <a:r>
              <a:rPr lang="en-US" sz="1600" b="1" dirty="0" smtClean="0"/>
              <a:t>UN Statistical Commission </a:t>
            </a:r>
            <a:r>
              <a:rPr lang="en-US" sz="1600" dirty="0" smtClean="0"/>
              <a:t>has been given the responsibility of developing the SDG monitoring framework</a:t>
            </a:r>
          </a:p>
          <a:p>
            <a:pPr marL="269875" indent="-269875">
              <a:buFont typeface="Wingdings" panose="05000000000000000000" pitchFamily="2" charset="2"/>
              <a:buChar char="§"/>
            </a:pPr>
            <a:r>
              <a:rPr lang="en-US" sz="1600" dirty="0" smtClean="0"/>
              <a:t>It established the </a:t>
            </a:r>
            <a:r>
              <a:rPr lang="en-US" sz="1600" b="1" dirty="0" smtClean="0"/>
              <a:t>Inter-Agency Expert Group on SDG indicators</a:t>
            </a:r>
            <a:r>
              <a:rPr lang="en-US" sz="1600" dirty="0" smtClean="0"/>
              <a:t> (IAEG-SDG) to prepare an initial proposal and oversee this work through to 2030</a:t>
            </a:r>
          </a:p>
          <a:p>
            <a:pPr marL="269875" lvl="1" indent="-269875">
              <a:buFont typeface="Wingdings" panose="05000000000000000000" pitchFamily="2" charset="2"/>
              <a:buChar char="§"/>
            </a:pPr>
            <a:r>
              <a:rPr lang="en-GB" sz="1600" dirty="0" smtClean="0">
                <a:solidFill>
                  <a:prstClr val="black"/>
                </a:solidFill>
              </a:rPr>
              <a:t>28 countries as members, representing their respective regions; International organizations participate as observers; the UN Statistical Division hosts the Secretariat</a:t>
            </a:r>
          </a:p>
          <a:p>
            <a:pPr marL="269875" lvl="1" indent="-269875">
              <a:spcBef>
                <a:spcPts val="1200"/>
              </a:spcBef>
              <a:spcAft>
                <a:spcPts val="200"/>
              </a:spcAft>
              <a:buSzPct val="100000"/>
              <a:buFont typeface="Wingdings" panose="05000000000000000000" pitchFamily="2" charset="2"/>
              <a:buChar char="§"/>
            </a:pPr>
            <a:r>
              <a:rPr lang="en-GB" sz="1600" dirty="0" smtClean="0"/>
              <a:t>A list of 230 global SDG indicators was approved by the 47th UN Statistical Commission (March 2016) “as a practical starting point” to monitor the 169 targets</a:t>
            </a:r>
          </a:p>
          <a:p>
            <a:pPr marL="269875" lvl="1" indent="-269875">
              <a:spcBef>
                <a:spcPts val="1200"/>
              </a:spcBef>
              <a:spcAft>
                <a:spcPts val="200"/>
              </a:spcAft>
              <a:buSzPct val="100000"/>
              <a:buFont typeface="Wingdings" panose="05000000000000000000" pitchFamily="2" charset="2"/>
              <a:buChar char="§"/>
            </a:pPr>
            <a:r>
              <a:rPr lang="en-GB" sz="1600" dirty="0" smtClean="0"/>
              <a:t>The UN Statistical Commission requested the IAEG-SDG to continue refining the global indicators</a:t>
            </a:r>
            <a:endParaRPr lang="en-GB" sz="1600" dirty="0" smtClean="0">
              <a:solidFill>
                <a:prstClr val="black"/>
              </a:solidFill>
            </a:endParaRPr>
          </a:p>
          <a:p>
            <a:endParaRPr lang="en-GB" dirty="0"/>
          </a:p>
        </p:txBody>
      </p:sp>
      <p:sp>
        <p:nvSpPr>
          <p:cNvPr id="4" name="Slide Number Placeholder 3"/>
          <p:cNvSpPr>
            <a:spLocks noGrp="1"/>
          </p:cNvSpPr>
          <p:nvPr>
            <p:ph type="sldNum" sz="quarter" idx="10"/>
          </p:nvPr>
        </p:nvSpPr>
        <p:spPr/>
        <p:txBody>
          <a:bodyPr/>
          <a:lstStyle/>
          <a:p>
            <a:fld id="{5FBB05C1-752A-4068-A831-CAFCA4591EF0}" type="slidenum">
              <a:rPr lang="en-GB" smtClean="0"/>
              <a:t>2</a:t>
            </a:fld>
            <a:endParaRPr lang="en-GB" dirty="0"/>
          </a:p>
        </p:txBody>
      </p:sp>
    </p:spTree>
    <p:extLst>
      <p:ext uri="{BB962C8B-B14F-4D97-AF65-F5344CB8AC3E}">
        <p14:creationId xmlns:p14="http://schemas.microsoft.com/office/powerpoint/2010/main" val="85317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B05C1-752A-4068-A831-CAFCA4591EF0}" type="slidenum">
              <a:rPr lang="en-GB" smtClean="0"/>
              <a:t>3</a:t>
            </a:fld>
            <a:endParaRPr lang="en-GB" dirty="0"/>
          </a:p>
        </p:txBody>
      </p:sp>
    </p:spTree>
    <p:extLst>
      <p:ext uri="{BB962C8B-B14F-4D97-AF65-F5344CB8AC3E}">
        <p14:creationId xmlns:p14="http://schemas.microsoft.com/office/powerpoint/2010/main" val="305268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rPr>
              <a:t>contributing to monitor progress at the global, regional and national levels: </a:t>
            </a:r>
            <a:r>
              <a:rPr lang="en-US" sz="1400" b="1" dirty="0" smtClean="0">
                <a:solidFill>
                  <a:prstClr val="black"/>
                </a:solidFill>
              </a:rPr>
              <a:t>(e.g. storyline for the annual SDG report)  </a:t>
            </a:r>
          </a:p>
          <a:p>
            <a:endParaRPr lang="en-GB" sz="1400" dirty="0"/>
          </a:p>
        </p:txBody>
      </p:sp>
      <p:sp>
        <p:nvSpPr>
          <p:cNvPr id="4" name="Slide Number Placeholder 3"/>
          <p:cNvSpPr>
            <a:spLocks noGrp="1"/>
          </p:cNvSpPr>
          <p:nvPr>
            <p:ph type="sldNum" sz="quarter" idx="10"/>
          </p:nvPr>
        </p:nvSpPr>
        <p:spPr/>
        <p:txBody>
          <a:bodyPr/>
          <a:lstStyle/>
          <a:p>
            <a:fld id="{CFB9C5DA-A8A2-4CCD-B4B1-EC8D424269E8}" type="slidenum">
              <a:rPr lang="en-US" smtClean="0"/>
              <a:t>4</a:t>
            </a:fld>
            <a:endParaRPr lang="en-US" dirty="0"/>
          </a:p>
        </p:txBody>
      </p:sp>
    </p:spTree>
    <p:extLst>
      <p:ext uri="{BB962C8B-B14F-4D97-AF65-F5344CB8AC3E}">
        <p14:creationId xmlns:p14="http://schemas.microsoft.com/office/powerpoint/2010/main" val="55447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88" lvl="1" indent="0">
              <a:spcBef>
                <a:spcPts val="0"/>
              </a:spcBef>
              <a:spcAft>
                <a:spcPts val="600"/>
              </a:spcAft>
              <a:buNone/>
            </a:pPr>
            <a:r>
              <a:rPr lang="en-GB" sz="2400" b="1" dirty="0" smtClean="0">
                <a:solidFill>
                  <a:prstClr val="black"/>
                </a:solidFill>
              </a:rPr>
              <a:t>Global versus national or thematic indicators</a:t>
            </a:r>
          </a:p>
          <a:p>
            <a:pPr marL="719138" lvl="2" indent="-269875">
              <a:spcBef>
                <a:spcPts val="0"/>
              </a:spcBef>
              <a:spcAft>
                <a:spcPts val="600"/>
              </a:spcAft>
            </a:pPr>
            <a:r>
              <a:rPr lang="en-GB" sz="2200" dirty="0" smtClean="0">
                <a:solidFill>
                  <a:prstClr val="black"/>
                </a:solidFill>
              </a:rPr>
              <a:t>Global indicators as core set of metrics that all countries are invited to monitor – National Statistical Offices (NSOs) will have a key role in coordinating SDG reporting at country level</a:t>
            </a:r>
          </a:p>
          <a:p>
            <a:pPr marL="719138" lvl="2" indent="-269875">
              <a:spcBef>
                <a:spcPts val="0"/>
              </a:spcBef>
              <a:spcAft>
                <a:spcPts val="600"/>
              </a:spcAft>
            </a:pPr>
            <a:r>
              <a:rPr lang="en-US" sz="2200" dirty="0" smtClean="0">
                <a:solidFill>
                  <a:prstClr val="black"/>
                </a:solidFill>
              </a:rPr>
              <a:t>Global indicators can be complemented with national or thematic indicators; but </a:t>
            </a:r>
            <a:r>
              <a:rPr lang="en-GB" sz="2200" b="1" dirty="0" smtClean="0">
                <a:solidFill>
                  <a:prstClr val="black"/>
                </a:solidFill>
              </a:rPr>
              <a:t>alignment of</a:t>
            </a:r>
            <a:r>
              <a:rPr lang="en-US" sz="2200" b="1" dirty="0" smtClean="0">
                <a:solidFill>
                  <a:prstClr val="black"/>
                </a:solidFill>
              </a:rPr>
              <a:t>  national and global indicators</a:t>
            </a:r>
            <a:r>
              <a:rPr lang="en-US" sz="2200" dirty="0" smtClean="0">
                <a:solidFill>
                  <a:prstClr val="black"/>
                </a:solidFill>
              </a:rPr>
              <a:t> in the best interest of countries</a:t>
            </a:r>
          </a:p>
          <a:p>
            <a:pPr marL="177800" indent="0">
              <a:lnSpc>
                <a:spcPct val="110000"/>
              </a:lnSpc>
              <a:spcBef>
                <a:spcPts val="0"/>
              </a:spcBef>
              <a:spcAft>
                <a:spcPts val="600"/>
              </a:spcAft>
              <a:buNone/>
            </a:pPr>
            <a:r>
              <a:rPr lang="en-GB" sz="2400" b="1" dirty="0" smtClean="0"/>
              <a:t>Global reporting mechanism</a:t>
            </a:r>
            <a:endParaRPr lang="en-GB" sz="2400" dirty="0" smtClean="0"/>
          </a:p>
          <a:p>
            <a:pPr marL="719138" lvl="2" indent="-269875">
              <a:spcBef>
                <a:spcPts val="0"/>
              </a:spcBef>
              <a:spcAft>
                <a:spcPts val="600"/>
              </a:spcAft>
            </a:pPr>
            <a:r>
              <a:rPr lang="en-GB" sz="2200" dirty="0" smtClean="0">
                <a:solidFill>
                  <a:prstClr val="black"/>
                </a:solidFill>
              </a:rPr>
              <a:t>International organizations responsible for collecting national data, harmonizing them, aggregating them at regional and global level and transmitting them to the IAEG-SDG Secretariat</a:t>
            </a:r>
          </a:p>
          <a:p>
            <a:pPr marL="719138" lvl="2" indent="-269875">
              <a:spcBef>
                <a:spcPts val="0"/>
              </a:spcBef>
              <a:spcAft>
                <a:spcPts val="600"/>
              </a:spcAft>
            </a:pPr>
            <a:r>
              <a:rPr lang="en-GB" sz="2200" dirty="0" smtClean="0">
                <a:solidFill>
                  <a:prstClr val="black"/>
                </a:solidFill>
              </a:rPr>
              <a:t>In general, global monitoring based on data produced by countries. If estimates produced by international Organizations, prior consultation with countries before publication</a:t>
            </a:r>
          </a:p>
          <a:p>
            <a:pPr marL="177800" indent="0">
              <a:lnSpc>
                <a:spcPct val="110000"/>
              </a:lnSpc>
              <a:spcBef>
                <a:spcPts val="0"/>
              </a:spcBef>
              <a:spcAft>
                <a:spcPts val="600"/>
              </a:spcAft>
              <a:buNone/>
            </a:pPr>
            <a:r>
              <a:rPr lang="en-US" sz="2400" b="1" dirty="0" smtClean="0"/>
              <a:t>Review of the global indicator framework</a:t>
            </a:r>
            <a:endParaRPr lang="en-GB" sz="2400" dirty="0" smtClean="0"/>
          </a:p>
          <a:p>
            <a:pPr marL="719138" lvl="2" indent="-269875">
              <a:spcBef>
                <a:spcPts val="0"/>
              </a:spcBef>
              <a:spcAft>
                <a:spcPts val="600"/>
              </a:spcAft>
            </a:pPr>
            <a:r>
              <a:rPr lang="en-US" sz="2200" dirty="0" smtClean="0"/>
              <a:t>A list of 36 additional indicators will be submitted for open consultation in April 2017</a:t>
            </a:r>
          </a:p>
          <a:p>
            <a:pPr marL="719138" lvl="2" indent="-269875">
              <a:spcBef>
                <a:spcPts val="0"/>
              </a:spcBef>
              <a:spcAft>
                <a:spcPts val="600"/>
              </a:spcAft>
            </a:pPr>
            <a:r>
              <a:rPr lang="en-US" sz="2200" dirty="0" smtClean="0"/>
              <a:t>Two comprehensive ‘reviews’ scheduled for 2020 and 2025. These comprehensive reviews could imply substantive changes to the list of global indicators, including addition, deletion, replacement</a:t>
            </a:r>
            <a:r>
              <a:rPr lang="en-US" sz="2000" dirty="0" smtClean="0"/>
              <a:t>.</a:t>
            </a:r>
            <a:endParaRPr lang="en-GB" sz="2000" dirty="0" smtClean="0"/>
          </a:p>
          <a:p>
            <a:endParaRPr lang="en-GB" dirty="0"/>
          </a:p>
        </p:txBody>
      </p:sp>
      <p:sp>
        <p:nvSpPr>
          <p:cNvPr id="4" name="Slide Number Placeholder 3"/>
          <p:cNvSpPr>
            <a:spLocks noGrp="1"/>
          </p:cNvSpPr>
          <p:nvPr>
            <p:ph type="sldNum" sz="quarter" idx="10"/>
          </p:nvPr>
        </p:nvSpPr>
        <p:spPr/>
        <p:txBody>
          <a:bodyPr/>
          <a:lstStyle/>
          <a:p>
            <a:fld id="{5FBB05C1-752A-4068-A831-CAFCA4591EF0}" type="slidenum">
              <a:rPr lang="en-GB" smtClean="0"/>
              <a:t>5</a:t>
            </a:fld>
            <a:endParaRPr lang="en-GB" dirty="0"/>
          </a:p>
        </p:txBody>
      </p:sp>
    </p:spTree>
    <p:extLst>
      <p:ext uri="{BB962C8B-B14F-4D97-AF65-F5344CB8AC3E}">
        <p14:creationId xmlns:p14="http://schemas.microsoft.com/office/powerpoint/2010/main" val="91319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B05C1-752A-4068-A831-CAFCA4591EF0}" type="slidenum">
              <a:rPr lang="en-GB" smtClean="0"/>
              <a:t>6</a:t>
            </a:fld>
            <a:endParaRPr lang="en-GB" dirty="0"/>
          </a:p>
        </p:txBody>
      </p:sp>
    </p:spTree>
    <p:extLst>
      <p:ext uri="{BB962C8B-B14F-4D97-AF65-F5344CB8AC3E}">
        <p14:creationId xmlns:p14="http://schemas.microsoft.com/office/powerpoint/2010/main" val="998443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B9C5DA-A8A2-4CCD-B4B1-EC8D424269E8}" type="slidenum">
              <a:rPr lang="en-US" smtClean="0"/>
              <a:t>7</a:t>
            </a:fld>
            <a:endParaRPr lang="en-US" dirty="0"/>
          </a:p>
        </p:txBody>
      </p:sp>
    </p:spTree>
    <p:extLst>
      <p:ext uri="{BB962C8B-B14F-4D97-AF65-F5344CB8AC3E}">
        <p14:creationId xmlns:p14="http://schemas.microsoft.com/office/powerpoint/2010/main" val="293666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nSpc>
                <a:spcPct val="120000"/>
              </a:lnSpc>
              <a:spcBef>
                <a:spcPts val="0"/>
              </a:spcBef>
              <a:spcAft>
                <a:spcPts val="600"/>
              </a:spcAft>
              <a:buFont typeface="Wingdings" panose="05000000000000000000" pitchFamily="2" charset="2"/>
              <a:buChar char="§"/>
            </a:pPr>
            <a:r>
              <a:rPr lang="en-US" sz="3000" dirty="0" smtClean="0"/>
              <a:t>At the end of January 2017, FAO submitted updated workplans for the 11 </a:t>
            </a:r>
            <a:r>
              <a:rPr lang="en-US" sz="3000" b="1" dirty="0" smtClean="0"/>
              <a:t>Tier III category</a:t>
            </a:r>
            <a:r>
              <a:rPr lang="en-US" sz="3000" dirty="0" smtClean="0"/>
              <a:t> indicators under its custodianship</a:t>
            </a:r>
          </a:p>
          <a:p>
            <a:pPr marL="269875" lvl="1" indent="-269875">
              <a:lnSpc>
                <a:spcPct val="120000"/>
              </a:lnSpc>
              <a:spcBef>
                <a:spcPts val="0"/>
              </a:spcBef>
              <a:spcAft>
                <a:spcPts val="600"/>
              </a:spcAft>
              <a:buFont typeface="Wingdings" panose="05000000000000000000" pitchFamily="2" charset="2"/>
              <a:buChar char="§"/>
            </a:pPr>
            <a:r>
              <a:rPr lang="en-US" sz="3000" dirty="0" smtClean="0"/>
              <a:t>In some cases, no internationally agreed definition, for example:</a:t>
            </a:r>
          </a:p>
          <a:p>
            <a:pPr marL="452755" lvl="2" indent="-269875">
              <a:lnSpc>
                <a:spcPct val="120000"/>
              </a:lnSpc>
              <a:spcBef>
                <a:spcPts val="0"/>
              </a:spcBef>
              <a:spcAft>
                <a:spcPts val="600"/>
              </a:spcAft>
              <a:buFont typeface="Wingdings" panose="05000000000000000000" pitchFamily="2" charset="2"/>
              <a:buChar char="§"/>
            </a:pPr>
            <a:r>
              <a:rPr lang="en-US" sz="2600" dirty="0" smtClean="0"/>
              <a:t>Definition of smallholder (indicators 2.3.1 and 2.3.2)</a:t>
            </a:r>
          </a:p>
          <a:p>
            <a:pPr marL="452755" lvl="2" indent="-269875">
              <a:lnSpc>
                <a:spcPct val="120000"/>
              </a:lnSpc>
              <a:spcBef>
                <a:spcPts val="0"/>
              </a:spcBef>
              <a:spcAft>
                <a:spcPts val="600"/>
              </a:spcAft>
              <a:buFont typeface="Wingdings" panose="05000000000000000000" pitchFamily="2" charset="2"/>
              <a:buChar char="§"/>
            </a:pPr>
            <a:r>
              <a:rPr lang="en-US" sz="2600" dirty="0" smtClean="0"/>
              <a:t>Definition of agricultural sustainability (indicators 2.4.1, 15.2.1)</a:t>
            </a:r>
          </a:p>
          <a:p>
            <a:pPr marL="452755" lvl="2" indent="-269875">
              <a:lnSpc>
                <a:spcPct val="120000"/>
              </a:lnSpc>
              <a:spcBef>
                <a:spcPts val="0"/>
              </a:spcBef>
              <a:spcAft>
                <a:spcPts val="600"/>
              </a:spcAft>
              <a:buFont typeface="Wingdings" panose="05000000000000000000" pitchFamily="2" charset="2"/>
              <a:buChar char="§"/>
            </a:pPr>
            <a:r>
              <a:rPr lang="en-US" sz="2600" dirty="0" smtClean="0"/>
              <a:t>Definition of rural/urban areas (most SDG indicators)</a:t>
            </a:r>
          </a:p>
          <a:p>
            <a:pPr marL="269875" lvl="1" indent="-269875">
              <a:lnSpc>
                <a:spcPct val="120000"/>
              </a:lnSpc>
              <a:spcBef>
                <a:spcPts val="0"/>
              </a:spcBef>
              <a:spcAft>
                <a:spcPts val="600"/>
              </a:spcAft>
              <a:buFont typeface="Wingdings" panose="05000000000000000000" pitchFamily="2" charset="2"/>
              <a:buChar char="§"/>
            </a:pPr>
            <a:r>
              <a:rPr lang="en-US" sz="3000" dirty="0" smtClean="0"/>
              <a:t>In other cases, an internationally agreed methodology, has not yet been developed (e.g. women’s access to land, etc.)  </a:t>
            </a:r>
          </a:p>
          <a:p>
            <a:pPr marL="269875" lvl="1" indent="-269875">
              <a:lnSpc>
                <a:spcPct val="120000"/>
              </a:lnSpc>
              <a:spcBef>
                <a:spcPts val="0"/>
              </a:spcBef>
              <a:spcAft>
                <a:spcPts val="600"/>
              </a:spcAft>
              <a:buFont typeface="Wingdings" panose="05000000000000000000" pitchFamily="2" charset="2"/>
              <a:buChar char="§"/>
            </a:pPr>
            <a:r>
              <a:rPr lang="en-US" sz="3000" dirty="0" smtClean="0"/>
              <a:t>To address such cases, FAO has not only been spearheading the development of new methodological proposals and new survey tools, but is also organizing expert meetings and country consultations, in order to garner international consensus</a:t>
            </a:r>
          </a:p>
          <a:p>
            <a:pPr marL="269875" lvl="1" indent="-269875">
              <a:lnSpc>
                <a:spcPct val="120000"/>
              </a:lnSpc>
              <a:spcBef>
                <a:spcPts val="0"/>
              </a:spcBef>
              <a:spcAft>
                <a:spcPts val="600"/>
              </a:spcAft>
              <a:buFont typeface="Wingdings" panose="05000000000000000000" pitchFamily="2" charset="2"/>
              <a:buChar char="§"/>
            </a:pPr>
            <a:r>
              <a:rPr lang="en-US" sz="3000" dirty="0" smtClean="0"/>
              <a:t>The aim will be to upgrade all of the Tier III indicators under FAO custodianship by the end of 2017, in order to begin reporting in 2018</a:t>
            </a:r>
          </a:p>
          <a:p>
            <a:endParaRPr lang="en-GB" dirty="0"/>
          </a:p>
        </p:txBody>
      </p:sp>
      <p:sp>
        <p:nvSpPr>
          <p:cNvPr id="4" name="Slide Number Placeholder 3"/>
          <p:cNvSpPr>
            <a:spLocks noGrp="1"/>
          </p:cNvSpPr>
          <p:nvPr>
            <p:ph type="sldNum" sz="quarter" idx="10"/>
          </p:nvPr>
        </p:nvSpPr>
        <p:spPr/>
        <p:txBody>
          <a:bodyPr/>
          <a:lstStyle/>
          <a:p>
            <a:fld id="{CFB9C5DA-A8A2-4CCD-B4B1-EC8D424269E8}" type="slidenum">
              <a:rPr lang="en-US" smtClean="0"/>
              <a:t>9</a:t>
            </a:fld>
            <a:endParaRPr lang="en-US" dirty="0"/>
          </a:p>
        </p:txBody>
      </p:sp>
    </p:spTree>
    <p:extLst>
      <p:ext uri="{BB962C8B-B14F-4D97-AF65-F5344CB8AC3E}">
        <p14:creationId xmlns:p14="http://schemas.microsoft.com/office/powerpoint/2010/main" val="334671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5113" indent="-265113">
              <a:spcBef>
                <a:spcPts val="0"/>
              </a:spcBef>
              <a:spcAft>
                <a:spcPts val="600"/>
              </a:spcAft>
              <a:buFont typeface="Wingdings" panose="05000000000000000000" pitchFamily="2" charset="2"/>
              <a:buChar char="§"/>
            </a:pPr>
            <a:r>
              <a:rPr lang="en-US" sz="1200" dirty="0" smtClean="0"/>
              <a:t>To support the capacity development effort related to SDG indicators, FAO’s Director-General has made available a catalytic fund, meant to provide initial support for </a:t>
            </a:r>
            <a:r>
              <a:rPr lang="en-GB" sz="1200" dirty="0" smtClean="0"/>
              <a:t>two main types of activities:</a:t>
            </a:r>
            <a:endParaRPr lang="en-US" sz="1200" dirty="0" smtClean="0"/>
          </a:p>
          <a:p>
            <a:pPr marL="722313" lvl="2" indent="-368300">
              <a:spcBef>
                <a:spcPts val="0"/>
              </a:spcBef>
              <a:spcAft>
                <a:spcPts val="600"/>
              </a:spcAft>
              <a:buFont typeface="Wingdings" panose="05000000000000000000" pitchFamily="2" charset="2"/>
              <a:buChar char="ü"/>
            </a:pPr>
            <a:r>
              <a:rPr lang="en-US" sz="1200" b="1" dirty="0" smtClean="0"/>
              <a:t>Training workshops</a:t>
            </a:r>
            <a:r>
              <a:rPr lang="en-US" sz="1200" dirty="0" smtClean="0"/>
              <a:t>: to create a pool of experts that could subsequently assist other countries in their respective regions through South-South cooperation. </a:t>
            </a:r>
          </a:p>
          <a:p>
            <a:pPr marL="722313" lvl="2" indent="-368300">
              <a:spcBef>
                <a:spcPts val="0"/>
              </a:spcBef>
              <a:spcAft>
                <a:spcPts val="600"/>
              </a:spcAft>
              <a:buFont typeface="Wingdings" panose="05000000000000000000" pitchFamily="2" charset="2"/>
              <a:buChar char="ü"/>
            </a:pPr>
            <a:r>
              <a:rPr lang="en-US" sz="1200" b="1" dirty="0" smtClean="0"/>
              <a:t>E-learning courses</a:t>
            </a:r>
            <a:r>
              <a:rPr lang="en-US" sz="1200" dirty="0" smtClean="0"/>
              <a:t>: to raise awareness on what is expected from countries, and on what support FAO can provide. E-learning courses are meant to have a very broad outreach (all countries; and within countries, not only data providers but also policymakers and other relevant stakeholders).</a:t>
            </a:r>
          </a:p>
          <a:p>
            <a:endParaRPr lang="en-GB" dirty="0"/>
          </a:p>
        </p:txBody>
      </p:sp>
      <p:sp>
        <p:nvSpPr>
          <p:cNvPr id="4" name="Slide Number Placeholder 3"/>
          <p:cNvSpPr>
            <a:spLocks noGrp="1"/>
          </p:cNvSpPr>
          <p:nvPr>
            <p:ph type="sldNum" sz="quarter" idx="10"/>
          </p:nvPr>
        </p:nvSpPr>
        <p:spPr/>
        <p:txBody>
          <a:bodyPr/>
          <a:lstStyle/>
          <a:p>
            <a:fld id="{CFB9C5DA-A8A2-4CCD-B4B1-EC8D424269E8}" type="slidenum">
              <a:rPr lang="en-US" smtClean="0"/>
              <a:t>10</a:t>
            </a:fld>
            <a:endParaRPr lang="en-US" dirty="0"/>
          </a:p>
        </p:txBody>
      </p:sp>
    </p:spTree>
    <p:extLst>
      <p:ext uri="{BB962C8B-B14F-4D97-AF65-F5344CB8AC3E}">
        <p14:creationId xmlns:p14="http://schemas.microsoft.com/office/powerpoint/2010/main" val="102518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6/16/2017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666" y="5080059"/>
            <a:ext cx="7838051" cy="1463040"/>
          </a:xfrm>
        </p:spPr>
        <p:txBody>
          <a:bodyPr>
            <a:noAutofit/>
          </a:bodyPr>
          <a:lstStyle/>
          <a:p>
            <a:pPr algn="l"/>
            <a:r>
              <a:rPr lang="en-US" sz="2800" dirty="0" smtClean="0"/>
              <a:t/>
            </a:r>
            <a:br>
              <a:rPr lang="en-US" sz="2800" dirty="0" smtClean="0"/>
            </a:br>
            <a:r>
              <a:rPr lang="en-US" sz="2800" dirty="0" smtClean="0"/>
              <a:t>The Global SDG indicators process and </a:t>
            </a:r>
            <a:r>
              <a:rPr lang="en-US" sz="2800" dirty="0" err="1" smtClean="0"/>
              <a:t>fao’s</a:t>
            </a:r>
            <a:r>
              <a:rPr lang="en-US" sz="2800" dirty="0" smtClean="0"/>
              <a:t> </a:t>
            </a:r>
            <a:r>
              <a:rPr lang="en-US" sz="2800" dirty="0" smtClean="0"/>
              <a:t>role in support to countries</a:t>
            </a:r>
            <a:r>
              <a:rPr lang="en-GB" sz="4000" dirty="0" smtClean="0"/>
              <a:t/>
            </a:r>
            <a:br>
              <a:rPr lang="en-GB" sz="4000" dirty="0" smtClean="0"/>
            </a:br>
            <a:endParaRPr lang="en-US" sz="4000" dirty="0"/>
          </a:p>
        </p:txBody>
      </p:sp>
      <p:sp>
        <p:nvSpPr>
          <p:cNvPr id="3" name="Subtitle 2"/>
          <p:cNvSpPr>
            <a:spLocks noGrp="1"/>
          </p:cNvSpPr>
          <p:nvPr>
            <p:ph type="subTitle" idx="1"/>
          </p:nvPr>
        </p:nvSpPr>
        <p:spPr>
          <a:xfrm>
            <a:off x="8394492" y="4960137"/>
            <a:ext cx="3912433" cy="1463040"/>
          </a:xfrm>
        </p:spPr>
        <p:txBody>
          <a:bodyPr>
            <a:noAutofit/>
          </a:bodyPr>
          <a:lstStyle/>
          <a:p>
            <a:r>
              <a:rPr lang="en-US" sz="2000" b="1" dirty="0" smtClean="0">
                <a:solidFill>
                  <a:schemeClr val="accent2">
                    <a:lumMod val="75000"/>
                  </a:schemeClr>
                </a:solidFill>
              </a:rPr>
              <a:t>Dorian Kalamvrezos Navarro	</a:t>
            </a:r>
          </a:p>
          <a:p>
            <a:r>
              <a:rPr lang="en-US" sz="2000" dirty="0" smtClean="0">
                <a:solidFill>
                  <a:schemeClr val="accent2">
                    <a:lumMod val="75000"/>
                  </a:schemeClr>
                </a:solidFill>
              </a:rPr>
              <a:t>Programme Advisor, FAO Office of the Chief Statistician</a:t>
            </a:r>
          </a:p>
        </p:txBody>
      </p:sp>
    </p:spTree>
    <p:extLst>
      <p:ext uri="{BB962C8B-B14F-4D97-AF65-F5344CB8AC3E}">
        <p14:creationId xmlns:p14="http://schemas.microsoft.com/office/powerpoint/2010/main" val="363145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48" y="722670"/>
            <a:ext cx="10999616" cy="941237"/>
          </a:xfrm>
        </p:spPr>
        <p:txBody>
          <a:bodyPr>
            <a:normAutofit/>
          </a:bodyPr>
          <a:lstStyle/>
          <a:p>
            <a:pPr lvl="0"/>
            <a:r>
              <a:rPr lang="en-GB" sz="4400" dirty="0" smtClean="0">
                <a:solidFill>
                  <a:schemeClr val="accent1">
                    <a:lumMod val="50000"/>
                  </a:schemeClr>
                </a:solidFill>
              </a:rPr>
              <a:t>FAO capacity development STRATEGY for SDG reporting</a:t>
            </a:r>
            <a:endParaRPr lang="en-US" sz="4400" dirty="0">
              <a:solidFill>
                <a:schemeClr val="accent1">
                  <a:lumMod val="50000"/>
                </a:schemeClr>
              </a:solidFill>
            </a:endParaRPr>
          </a:p>
        </p:txBody>
      </p:sp>
      <p:sp>
        <p:nvSpPr>
          <p:cNvPr id="3" name="Content Placeholder 2"/>
          <p:cNvSpPr>
            <a:spLocks noGrp="1"/>
          </p:cNvSpPr>
          <p:nvPr>
            <p:ph idx="1"/>
          </p:nvPr>
        </p:nvSpPr>
        <p:spPr>
          <a:xfrm>
            <a:off x="811160" y="1858297"/>
            <a:ext cx="11380839" cy="4999703"/>
          </a:xfrm>
        </p:spPr>
        <p:txBody>
          <a:bodyPr>
            <a:normAutofit lnSpcReduction="10000"/>
          </a:bodyPr>
          <a:lstStyle/>
          <a:p>
            <a:pPr marL="0" indent="0">
              <a:lnSpc>
                <a:spcPct val="100000"/>
              </a:lnSpc>
              <a:spcBef>
                <a:spcPts val="0"/>
              </a:spcBef>
              <a:spcAft>
                <a:spcPts val="600"/>
              </a:spcAft>
              <a:buNone/>
            </a:pPr>
            <a:r>
              <a:rPr lang="en-US" sz="3000" b="1" u="sng" dirty="0" smtClean="0">
                <a:solidFill>
                  <a:srgbClr val="C00000"/>
                </a:solidFill>
              </a:rPr>
              <a:t>Enlarge the pool of SDG monitoring experts</a:t>
            </a:r>
          </a:p>
          <a:p>
            <a:pPr marL="265113" indent="-265113">
              <a:lnSpc>
                <a:spcPct val="100000"/>
              </a:lnSpc>
              <a:spcBef>
                <a:spcPts val="0"/>
              </a:spcBef>
              <a:spcAft>
                <a:spcPts val="600"/>
              </a:spcAft>
              <a:buFont typeface="Wingdings" panose="05000000000000000000" pitchFamily="2" charset="2"/>
              <a:buChar char="§"/>
            </a:pPr>
            <a:r>
              <a:rPr lang="en-US" sz="2800" dirty="0" smtClean="0"/>
              <a:t>Catalytic </a:t>
            </a:r>
            <a:r>
              <a:rPr lang="en-US" sz="2800" dirty="0"/>
              <a:t>fund established at FAO to support capacity development efforts though </a:t>
            </a:r>
            <a:r>
              <a:rPr lang="en-US" sz="2400" b="1" dirty="0"/>
              <a:t>E-learning courses, Training of Trainers &amp; Regional workshops</a:t>
            </a:r>
            <a:endParaRPr lang="en-US" sz="2400" dirty="0"/>
          </a:p>
          <a:p>
            <a:pPr marL="265113" lvl="2" indent="-265113">
              <a:lnSpc>
                <a:spcPct val="100000"/>
              </a:lnSpc>
              <a:spcBef>
                <a:spcPts val="0"/>
              </a:spcBef>
              <a:spcAft>
                <a:spcPts val="600"/>
              </a:spcAft>
              <a:buSzPct val="100000"/>
              <a:buFont typeface="Wingdings" panose="05000000000000000000" pitchFamily="2" charset="2"/>
              <a:buChar char="§"/>
            </a:pPr>
            <a:r>
              <a:rPr lang="en-US" sz="2800" dirty="0"/>
              <a:t>New web portal on FAO-related SDG indicators for </a:t>
            </a:r>
            <a:r>
              <a:rPr lang="en-US" sz="2800" dirty="0" smtClean="0"/>
              <a:t>communication &amp; data dissemination</a:t>
            </a:r>
            <a:endParaRPr lang="en-US" sz="2800" dirty="0"/>
          </a:p>
          <a:p>
            <a:pPr marL="0" indent="0">
              <a:lnSpc>
                <a:spcPct val="110000"/>
              </a:lnSpc>
              <a:spcBef>
                <a:spcPts val="0"/>
              </a:spcBef>
              <a:spcAft>
                <a:spcPts val="600"/>
              </a:spcAft>
              <a:buNone/>
            </a:pPr>
            <a:r>
              <a:rPr lang="en-US" sz="3000" b="1" u="sng" dirty="0" smtClean="0">
                <a:solidFill>
                  <a:srgbClr val="C00000"/>
                </a:solidFill>
              </a:rPr>
              <a:t>Support to national data collections </a:t>
            </a:r>
          </a:p>
          <a:p>
            <a:pPr marL="265113" indent="-265113">
              <a:lnSpc>
                <a:spcPct val="110000"/>
              </a:lnSpc>
              <a:spcBef>
                <a:spcPts val="0"/>
              </a:spcBef>
              <a:spcAft>
                <a:spcPts val="600"/>
              </a:spcAft>
              <a:buFont typeface="Wingdings" panose="05000000000000000000" pitchFamily="2" charset="2"/>
              <a:buChar char="§"/>
            </a:pPr>
            <a:r>
              <a:rPr lang="en-US" sz="2800" dirty="0" smtClean="0"/>
              <a:t>Producing </a:t>
            </a:r>
            <a:r>
              <a:rPr lang="en-US" sz="2800" dirty="0"/>
              <a:t>new survey/tools as global public goods</a:t>
            </a:r>
          </a:p>
          <a:p>
            <a:pPr marL="265113" indent="-265113">
              <a:lnSpc>
                <a:spcPct val="110000"/>
              </a:lnSpc>
              <a:spcBef>
                <a:spcPts val="0"/>
              </a:spcBef>
              <a:spcAft>
                <a:spcPts val="600"/>
              </a:spcAft>
              <a:buFont typeface="Wingdings" panose="05000000000000000000" pitchFamily="2" charset="2"/>
              <a:buChar char="§"/>
            </a:pPr>
            <a:r>
              <a:rPr lang="en-US" sz="2800" dirty="0"/>
              <a:t>Partnering with other IOs </a:t>
            </a:r>
            <a:r>
              <a:rPr lang="en-US" sz="2800" dirty="0" smtClean="0"/>
              <a:t>to add </a:t>
            </a:r>
            <a:r>
              <a:rPr lang="en-US" sz="2800" dirty="0"/>
              <a:t>short modules to </a:t>
            </a:r>
            <a:r>
              <a:rPr lang="en-US" sz="2800" dirty="0" smtClean="0"/>
              <a:t>internationally-led surveys and streamline data reporting</a:t>
            </a:r>
            <a:endParaRPr lang="en-US" sz="2800" dirty="0"/>
          </a:p>
          <a:p>
            <a:pPr marL="265113" indent="-265113">
              <a:lnSpc>
                <a:spcPct val="110000"/>
              </a:lnSpc>
              <a:spcBef>
                <a:spcPts val="0"/>
              </a:spcBef>
              <a:spcAft>
                <a:spcPts val="600"/>
              </a:spcAft>
              <a:buFont typeface="Wingdings" panose="05000000000000000000" pitchFamily="2" charset="2"/>
              <a:buChar char="§"/>
            </a:pPr>
            <a:r>
              <a:rPr lang="en-US" sz="2800" dirty="0" smtClean="0"/>
              <a:t>Use </a:t>
            </a:r>
            <a:r>
              <a:rPr lang="en-US" sz="2800" dirty="0"/>
              <a:t>of new </a:t>
            </a:r>
            <a:r>
              <a:rPr lang="en-US" sz="2800" dirty="0" smtClean="0"/>
              <a:t>cost-effective methods and new data </a:t>
            </a:r>
            <a:r>
              <a:rPr lang="en-US" sz="2800" dirty="0"/>
              <a:t>sources (e.g. remote sensing</a:t>
            </a:r>
            <a:r>
              <a:rPr lang="en-US" sz="2800" dirty="0" smtClean="0"/>
              <a:t>)</a:t>
            </a:r>
            <a:endParaRPr lang="en-US" sz="2800" dirty="0"/>
          </a:p>
        </p:txBody>
      </p:sp>
    </p:spTree>
    <p:extLst>
      <p:ext uri="{BB962C8B-B14F-4D97-AF65-F5344CB8AC3E}">
        <p14:creationId xmlns:p14="http://schemas.microsoft.com/office/powerpoint/2010/main" val="364028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7" y="369651"/>
            <a:ext cx="11433243" cy="1168940"/>
          </a:xfrm>
        </p:spPr>
        <p:txBody>
          <a:bodyPr>
            <a:normAutofit fontScale="90000"/>
          </a:bodyPr>
          <a:lstStyle/>
          <a:p>
            <a:r>
              <a:rPr lang="en-US" sz="3600" b="1" dirty="0" smtClean="0">
                <a:solidFill>
                  <a:schemeClr val="accent1">
                    <a:lumMod val="50000"/>
                  </a:schemeClr>
                </a:solidFill>
              </a:rPr>
              <a:t>Example of capacity development</a:t>
            </a:r>
            <a:br>
              <a:rPr lang="en-US" sz="3600" b="1" dirty="0" smtClean="0">
                <a:solidFill>
                  <a:schemeClr val="accent1">
                    <a:lumMod val="50000"/>
                  </a:schemeClr>
                </a:solidFill>
              </a:rPr>
            </a:br>
            <a:r>
              <a:rPr lang="en-US" sz="3600" b="1" dirty="0" smtClean="0">
                <a:solidFill>
                  <a:schemeClr val="accent1">
                    <a:lumMod val="50000"/>
                  </a:schemeClr>
                </a:solidFill>
              </a:rPr>
              <a:t>SDG </a:t>
            </a:r>
            <a:r>
              <a:rPr lang="en-US" sz="3600" b="1" dirty="0">
                <a:solidFill>
                  <a:schemeClr val="accent1">
                    <a:lumMod val="50000"/>
                  </a:schemeClr>
                </a:solidFill>
              </a:rPr>
              <a:t>Indicator 2.1.2 </a:t>
            </a:r>
            <a:r>
              <a:rPr lang="en-US" sz="3600" dirty="0">
                <a:solidFill>
                  <a:prstClr val="black"/>
                </a:solidFill>
              </a:rPr>
              <a:t>– Prevalence of moderate or severe food insecurity in the population based on the Food Insecurity Experience </a:t>
            </a:r>
            <a:r>
              <a:rPr lang="en-US" sz="3600" dirty="0" smtClean="0">
                <a:solidFill>
                  <a:prstClr val="black"/>
                </a:solidFill>
              </a:rPr>
              <a:t>Scale (FIES)</a:t>
            </a:r>
            <a:endParaRPr lang="en-GB" dirty="0"/>
          </a:p>
        </p:txBody>
      </p:sp>
      <p:sp>
        <p:nvSpPr>
          <p:cNvPr id="3" name="Content Placeholder 2"/>
          <p:cNvSpPr>
            <a:spLocks noGrp="1"/>
          </p:cNvSpPr>
          <p:nvPr>
            <p:ph idx="1"/>
          </p:nvPr>
        </p:nvSpPr>
        <p:spPr>
          <a:xfrm>
            <a:off x="758757" y="1752600"/>
            <a:ext cx="11433243" cy="5105401"/>
          </a:xfrm>
        </p:spPr>
        <p:txBody>
          <a:bodyPr>
            <a:normAutofit/>
          </a:bodyPr>
          <a:lstStyle/>
          <a:p>
            <a:pPr marL="265113" indent="-265113">
              <a:spcAft>
                <a:spcPts val="600"/>
              </a:spcAft>
              <a:buFont typeface="Wingdings" panose="05000000000000000000" pitchFamily="2" charset="2"/>
              <a:buChar char="§"/>
            </a:pPr>
            <a:r>
              <a:rPr lang="en-US" sz="3200" dirty="0" smtClean="0"/>
              <a:t>The </a:t>
            </a:r>
            <a:r>
              <a:rPr lang="en-US" sz="2800" b="1" dirty="0">
                <a:solidFill>
                  <a:srgbClr val="C00000"/>
                </a:solidFill>
              </a:rPr>
              <a:t>Food Insecurity Experience Scale </a:t>
            </a:r>
            <a:r>
              <a:rPr lang="en-US" sz="2800" b="1" dirty="0" smtClean="0">
                <a:solidFill>
                  <a:srgbClr val="C00000"/>
                </a:solidFill>
              </a:rPr>
              <a:t>– FIES is</a:t>
            </a:r>
            <a:r>
              <a:rPr lang="en-US" sz="2800" b="1" dirty="0" smtClean="0">
                <a:solidFill>
                  <a:schemeClr val="accent1">
                    <a:lumMod val="75000"/>
                  </a:schemeClr>
                </a:solidFill>
              </a:rPr>
              <a:t>:</a:t>
            </a:r>
            <a:endParaRPr lang="en-US" sz="2800" dirty="0" smtClean="0"/>
          </a:p>
          <a:p>
            <a:pPr marL="722313" lvl="2" indent="-368300">
              <a:spcBef>
                <a:spcPts val="1200"/>
              </a:spcBef>
              <a:spcAft>
                <a:spcPts val="600"/>
              </a:spcAft>
              <a:buFont typeface="Wingdings" panose="05000000000000000000" pitchFamily="2" charset="2"/>
              <a:buChar char="ü"/>
            </a:pPr>
            <a:r>
              <a:rPr lang="en-US" sz="2800" dirty="0" smtClean="0"/>
              <a:t>A </a:t>
            </a:r>
            <a:r>
              <a:rPr lang="en-US" sz="2800" dirty="0"/>
              <a:t>measure of </a:t>
            </a:r>
            <a:r>
              <a:rPr lang="en-US" sz="2800" b="1" dirty="0"/>
              <a:t>food access </a:t>
            </a:r>
            <a:r>
              <a:rPr lang="en-US" sz="2800" dirty="0"/>
              <a:t>at the </a:t>
            </a:r>
            <a:r>
              <a:rPr lang="en-US" sz="2800" b="1" dirty="0"/>
              <a:t>individual or household level </a:t>
            </a:r>
            <a:r>
              <a:rPr lang="en-US" sz="2800" dirty="0"/>
              <a:t>based on direct interviews with </a:t>
            </a:r>
            <a:r>
              <a:rPr lang="en-US" sz="2800" dirty="0" smtClean="0"/>
              <a:t>people</a:t>
            </a:r>
            <a:endParaRPr lang="en-US" sz="2800" b="1" dirty="0" smtClean="0"/>
          </a:p>
          <a:p>
            <a:pPr marL="722313" lvl="2" indent="-368300">
              <a:spcBef>
                <a:spcPts val="1200"/>
              </a:spcBef>
              <a:spcAft>
                <a:spcPts val="600"/>
              </a:spcAft>
              <a:buFont typeface="Wingdings" panose="05000000000000000000" pitchFamily="2" charset="2"/>
              <a:buChar char="ü"/>
            </a:pPr>
            <a:r>
              <a:rPr lang="en-GB" sz="2800" dirty="0"/>
              <a:t>Distinguishes </a:t>
            </a:r>
            <a:r>
              <a:rPr lang="en-GB" sz="2800" b="1" dirty="0"/>
              <a:t>moderate and severe </a:t>
            </a:r>
            <a:r>
              <a:rPr lang="en-GB" sz="2800" dirty="0"/>
              <a:t>levels of food insecurity: Indicator valid </a:t>
            </a:r>
            <a:r>
              <a:rPr lang="en-GB" sz="2800" dirty="0" smtClean="0"/>
              <a:t>also for </a:t>
            </a:r>
            <a:r>
              <a:rPr lang="en-GB" sz="2800" dirty="0"/>
              <a:t>developed </a:t>
            </a:r>
            <a:r>
              <a:rPr lang="en-GB" sz="2800" dirty="0" smtClean="0"/>
              <a:t>countries</a:t>
            </a:r>
            <a:endParaRPr lang="en-GB" sz="2800" dirty="0"/>
          </a:p>
          <a:p>
            <a:pPr marL="722313" lvl="2" indent="-368300">
              <a:spcBef>
                <a:spcPts val="1200"/>
              </a:spcBef>
              <a:spcAft>
                <a:spcPts val="600"/>
              </a:spcAft>
              <a:buFont typeface="Wingdings" panose="05000000000000000000" pitchFamily="2" charset="2"/>
              <a:buChar char="ü"/>
            </a:pPr>
            <a:r>
              <a:rPr lang="en-US" sz="2800" b="1" dirty="0"/>
              <a:t>Complements</a:t>
            </a:r>
            <a:r>
              <a:rPr lang="en-US" sz="2800" dirty="0"/>
              <a:t> FAO’s Prevalence of Undernourishment indicator</a:t>
            </a:r>
          </a:p>
          <a:p>
            <a:pPr marL="722313" lvl="2" indent="-368300">
              <a:spcBef>
                <a:spcPts val="1200"/>
              </a:spcBef>
              <a:spcAft>
                <a:spcPts val="600"/>
              </a:spcAft>
              <a:buFont typeface="Wingdings" panose="05000000000000000000" pitchFamily="2" charset="2"/>
              <a:buChar char="ü"/>
            </a:pPr>
            <a:r>
              <a:rPr lang="en-US" sz="2800" b="1" dirty="0" smtClean="0"/>
              <a:t>Simple</a:t>
            </a:r>
            <a:r>
              <a:rPr lang="en-US" sz="2800" dirty="0" smtClean="0">
                <a:solidFill>
                  <a:srgbClr val="C00000"/>
                </a:solidFill>
              </a:rPr>
              <a:t> </a:t>
            </a:r>
            <a:r>
              <a:rPr lang="en-US" sz="2800" dirty="0"/>
              <a:t>to apply at </a:t>
            </a:r>
            <a:r>
              <a:rPr lang="en-US" sz="2800" b="1" dirty="0"/>
              <a:t>low cost </a:t>
            </a:r>
            <a:r>
              <a:rPr lang="en-US" sz="2800" dirty="0"/>
              <a:t>– easily </a:t>
            </a:r>
            <a:r>
              <a:rPr lang="en-US" sz="2800" dirty="0" smtClean="0"/>
              <a:t>included </a:t>
            </a:r>
            <a:r>
              <a:rPr lang="en-US" sz="2800" dirty="0"/>
              <a:t>in national surveys</a:t>
            </a:r>
            <a:endParaRPr lang="en-US" sz="2800" b="1" dirty="0"/>
          </a:p>
          <a:p>
            <a:pPr marL="722313" lvl="2" indent="-368300">
              <a:spcBef>
                <a:spcPts val="1200"/>
              </a:spcBef>
              <a:spcAft>
                <a:spcPts val="600"/>
              </a:spcAft>
              <a:buFont typeface="Wingdings" panose="05000000000000000000" pitchFamily="2" charset="2"/>
              <a:buChar char="ü"/>
            </a:pPr>
            <a:r>
              <a:rPr lang="en-GB" sz="2800" dirty="0" smtClean="0"/>
              <a:t>Produces </a:t>
            </a:r>
            <a:r>
              <a:rPr lang="en-GB" sz="2800" b="1" dirty="0"/>
              <a:t>timely</a:t>
            </a:r>
            <a:r>
              <a:rPr lang="en-GB" sz="2800" dirty="0"/>
              <a:t>, reliable and actionable </a:t>
            </a:r>
            <a:r>
              <a:rPr lang="en-GB" sz="2800" dirty="0" smtClean="0"/>
              <a:t>information: useful </a:t>
            </a:r>
            <a:r>
              <a:rPr lang="en-GB" sz="2800" dirty="0"/>
              <a:t>for early </a:t>
            </a:r>
            <a:r>
              <a:rPr lang="en-GB" sz="2800" dirty="0" smtClean="0"/>
              <a:t>warning and long-term policy measures</a:t>
            </a:r>
            <a:endParaRPr lang="en-GB" sz="2800" dirty="0"/>
          </a:p>
          <a:p>
            <a:pPr marL="722313" lvl="2" indent="-368300">
              <a:spcBef>
                <a:spcPts val="0"/>
              </a:spcBef>
              <a:spcAft>
                <a:spcPts val="600"/>
              </a:spcAft>
              <a:buFont typeface="Wingdings" panose="05000000000000000000" pitchFamily="2" charset="2"/>
              <a:buChar char="ü"/>
            </a:pPr>
            <a:endParaRPr lang="en-US" sz="2400" b="1" dirty="0"/>
          </a:p>
          <a:p>
            <a:endParaRPr lang="en-GB" dirty="0"/>
          </a:p>
        </p:txBody>
      </p:sp>
    </p:spTree>
    <p:extLst>
      <p:ext uri="{BB962C8B-B14F-4D97-AF65-F5344CB8AC3E}">
        <p14:creationId xmlns:p14="http://schemas.microsoft.com/office/powerpoint/2010/main" val="29515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79" y="661480"/>
            <a:ext cx="11355421" cy="992221"/>
          </a:xfrm>
        </p:spPr>
        <p:txBody>
          <a:bodyPr>
            <a:normAutofit/>
          </a:bodyPr>
          <a:lstStyle/>
          <a:p>
            <a:r>
              <a:rPr lang="en-US" sz="4400" dirty="0" smtClean="0">
                <a:solidFill>
                  <a:schemeClr val="accent1">
                    <a:lumMod val="50000"/>
                  </a:schemeClr>
                </a:solidFill>
              </a:rPr>
              <a:t>Country’s support on the </a:t>
            </a:r>
            <a:r>
              <a:rPr lang="en-US" sz="4400" dirty="0" err="1" smtClean="0">
                <a:solidFill>
                  <a:schemeClr val="accent1">
                    <a:lumMod val="50000"/>
                  </a:schemeClr>
                </a:solidFill>
              </a:rPr>
              <a:t>fies</a:t>
            </a:r>
            <a:endParaRPr lang="en-GB" sz="4400" dirty="0"/>
          </a:p>
        </p:txBody>
      </p:sp>
      <p:sp>
        <p:nvSpPr>
          <p:cNvPr id="3" name="Content Placeholder 2"/>
          <p:cNvSpPr>
            <a:spLocks noGrp="1"/>
          </p:cNvSpPr>
          <p:nvPr>
            <p:ph idx="1"/>
          </p:nvPr>
        </p:nvSpPr>
        <p:spPr>
          <a:xfrm>
            <a:off x="836579" y="1828801"/>
            <a:ext cx="11355421" cy="5029200"/>
          </a:xfrm>
        </p:spPr>
        <p:txBody>
          <a:bodyPr>
            <a:normAutofit/>
          </a:bodyPr>
          <a:lstStyle/>
          <a:p>
            <a:pPr marL="265113" indent="-265113">
              <a:spcAft>
                <a:spcPts val="600"/>
              </a:spcAft>
              <a:buFont typeface="Wingdings" panose="05000000000000000000" pitchFamily="2" charset="2"/>
              <a:buChar char="§"/>
            </a:pPr>
            <a:r>
              <a:rPr lang="en-US" sz="2800" b="1" dirty="0">
                <a:solidFill>
                  <a:srgbClr val="C00000"/>
                </a:solidFill>
              </a:rPr>
              <a:t>Tools</a:t>
            </a:r>
            <a:r>
              <a:rPr lang="en-US" sz="2800" dirty="0">
                <a:solidFill>
                  <a:prstClr val="black"/>
                </a:solidFill>
              </a:rPr>
              <a:t> (language translations/adaptation, software </a:t>
            </a:r>
            <a:r>
              <a:rPr lang="en-US" sz="2800" dirty="0" smtClean="0">
                <a:solidFill>
                  <a:prstClr val="black"/>
                </a:solidFill>
              </a:rPr>
              <a:t>for data processing) </a:t>
            </a:r>
            <a:endParaRPr lang="en-US" sz="2800" dirty="0">
              <a:solidFill>
                <a:prstClr val="black"/>
              </a:solidFill>
            </a:endParaRPr>
          </a:p>
          <a:p>
            <a:pPr marL="265113" indent="-265113">
              <a:spcAft>
                <a:spcPts val="600"/>
              </a:spcAft>
              <a:buFont typeface="Wingdings" panose="05000000000000000000" pitchFamily="2" charset="2"/>
              <a:buChar char="§"/>
            </a:pPr>
            <a:r>
              <a:rPr lang="en-US" sz="2800" b="1" dirty="0" smtClean="0">
                <a:solidFill>
                  <a:srgbClr val="C00000"/>
                </a:solidFill>
              </a:rPr>
              <a:t>Advocacy</a:t>
            </a:r>
            <a:r>
              <a:rPr lang="en-US" sz="2800" dirty="0" smtClean="0">
                <a:solidFill>
                  <a:prstClr val="black"/>
                </a:solidFill>
              </a:rPr>
              <a:t> to </a:t>
            </a:r>
            <a:r>
              <a:rPr lang="en-US" sz="2800" dirty="0">
                <a:solidFill>
                  <a:prstClr val="black"/>
                </a:solidFill>
              </a:rPr>
              <a:t>explain </a:t>
            </a:r>
            <a:r>
              <a:rPr lang="en-US" sz="2800" dirty="0" smtClean="0">
                <a:solidFill>
                  <a:prstClr val="black"/>
                </a:solidFill>
              </a:rPr>
              <a:t>the </a:t>
            </a:r>
            <a:r>
              <a:rPr lang="en-US" sz="2800" dirty="0">
                <a:solidFill>
                  <a:prstClr val="black"/>
                </a:solidFill>
              </a:rPr>
              <a:t>added value (policy relevance) of adopting the FIES to national decision makers </a:t>
            </a:r>
            <a:endParaRPr lang="en-US" sz="2800" dirty="0" smtClean="0">
              <a:solidFill>
                <a:prstClr val="black"/>
              </a:solidFill>
            </a:endParaRPr>
          </a:p>
          <a:p>
            <a:pPr marL="265113" indent="-265113">
              <a:spcAft>
                <a:spcPts val="600"/>
              </a:spcAft>
              <a:buFont typeface="Wingdings" panose="05000000000000000000" pitchFamily="2" charset="2"/>
              <a:buChar char="§"/>
            </a:pPr>
            <a:r>
              <a:rPr lang="en-US" sz="2800" dirty="0" smtClean="0">
                <a:solidFill>
                  <a:prstClr val="black"/>
                </a:solidFill>
              </a:rPr>
              <a:t>Organization of </a:t>
            </a:r>
            <a:r>
              <a:rPr lang="en-US" sz="2800" b="1" dirty="0">
                <a:solidFill>
                  <a:srgbClr val="C00000"/>
                </a:solidFill>
              </a:rPr>
              <a:t>training</a:t>
            </a:r>
            <a:r>
              <a:rPr lang="en-US" sz="2800" dirty="0">
                <a:solidFill>
                  <a:prstClr val="black"/>
                </a:solidFill>
              </a:rPr>
              <a:t> </a:t>
            </a:r>
            <a:r>
              <a:rPr lang="en-US" sz="2800" dirty="0" smtClean="0">
                <a:solidFill>
                  <a:prstClr val="black"/>
                </a:solidFill>
              </a:rPr>
              <a:t>workshops at regional</a:t>
            </a:r>
            <a:r>
              <a:rPr lang="en-US" sz="2800" dirty="0">
                <a:solidFill>
                  <a:prstClr val="black"/>
                </a:solidFill>
              </a:rPr>
              <a:t>, sub-regional </a:t>
            </a:r>
            <a:r>
              <a:rPr lang="en-US" sz="2800" dirty="0" smtClean="0">
                <a:solidFill>
                  <a:prstClr val="black"/>
                </a:solidFill>
              </a:rPr>
              <a:t>&amp; country-level</a:t>
            </a:r>
            <a:endParaRPr lang="en-US" sz="2800" dirty="0">
              <a:solidFill>
                <a:prstClr val="black"/>
              </a:solidFill>
            </a:endParaRPr>
          </a:p>
          <a:p>
            <a:pPr marL="265113" indent="-265113">
              <a:spcAft>
                <a:spcPts val="600"/>
              </a:spcAft>
              <a:buFont typeface="Wingdings" panose="05000000000000000000" pitchFamily="2" charset="2"/>
              <a:buChar char="§"/>
            </a:pPr>
            <a:r>
              <a:rPr lang="en-US" sz="2800" b="1" dirty="0" smtClean="0">
                <a:solidFill>
                  <a:srgbClr val="C00000"/>
                </a:solidFill>
              </a:rPr>
              <a:t>Technical assistance </a:t>
            </a:r>
            <a:r>
              <a:rPr lang="en-US" sz="2800" dirty="0" smtClean="0">
                <a:solidFill>
                  <a:prstClr val="black"/>
                </a:solidFill>
              </a:rPr>
              <a:t>(remote and on-site) to: </a:t>
            </a:r>
          </a:p>
          <a:p>
            <a:pPr marL="744538" indent="-234950">
              <a:buFont typeface="Arial" panose="020B0604020202020204" pitchFamily="34" charset="0"/>
              <a:buChar char="•"/>
            </a:pPr>
            <a:r>
              <a:rPr lang="en-US" sz="2800" dirty="0" smtClean="0">
                <a:solidFill>
                  <a:prstClr val="black"/>
                </a:solidFill>
              </a:rPr>
              <a:t>Help include </a:t>
            </a:r>
            <a:r>
              <a:rPr lang="en-US" sz="2800" dirty="0">
                <a:solidFill>
                  <a:prstClr val="black"/>
                </a:solidFill>
              </a:rPr>
              <a:t>the FIES survey module in national surveys</a:t>
            </a:r>
          </a:p>
          <a:p>
            <a:pPr marL="744538" indent="-234950">
              <a:buFont typeface="Arial" panose="020B0604020202020204" pitchFamily="34" charset="0"/>
              <a:buChar char="•"/>
            </a:pPr>
            <a:r>
              <a:rPr lang="en-US" sz="2800" dirty="0" smtClean="0">
                <a:solidFill>
                  <a:prstClr val="black"/>
                </a:solidFill>
              </a:rPr>
              <a:t>Conduct </a:t>
            </a:r>
            <a:r>
              <a:rPr lang="en-US" sz="2800" dirty="0">
                <a:solidFill>
                  <a:prstClr val="black"/>
                </a:solidFill>
              </a:rPr>
              <a:t>data analysis and </a:t>
            </a:r>
            <a:r>
              <a:rPr lang="en-US" sz="2800" dirty="0" smtClean="0">
                <a:solidFill>
                  <a:prstClr val="black"/>
                </a:solidFill>
              </a:rPr>
              <a:t>produce FS monitoring reports</a:t>
            </a:r>
            <a:endParaRPr lang="en-US" sz="2800" dirty="0">
              <a:solidFill>
                <a:prstClr val="black"/>
              </a:solidFill>
            </a:endParaRPr>
          </a:p>
          <a:p>
            <a:pPr marL="265113" lvl="0" indent="-265113">
              <a:spcAft>
                <a:spcPts val="600"/>
              </a:spcAft>
              <a:buClr>
                <a:srgbClr val="1CADE4"/>
              </a:buClr>
              <a:buFont typeface="Wingdings" panose="05000000000000000000" pitchFamily="2" charset="2"/>
              <a:buChar char="§"/>
            </a:pPr>
            <a:r>
              <a:rPr lang="en-US" sz="2800" dirty="0" smtClean="0">
                <a:solidFill>
                  <a:prstClr val="black"/>
                </a:solidFill>
              </a:rPr>
              <a:t>Plans </a:t>
            </a:r>
            <a:r>
              <a:rPr lang="en-US" sz="2800" dirty="0">
                <a:solidFill>
                  <a:prstClr val="black"/>
                </a:solidFill>
              </a:rPr>
              <a:t>to place </a:t>
            </a:r>
            <a:r>
              <a:rPr lang="en-US" sz="2800" b="1" dirty="0">
                <a:solidFill>
                  <a:srgbClr val="C00000"/>
                </a:solidFill>
              </a:rPr>
              <a:t>technical advisers </a:t>
            </a:r>
            <a:r>
              <a:rPr lang="en-US" sz="2800" dirty="0">
                <a:solidFill>
                  <a:prstClr val="black"/>
                </a:solidFill>
              </a:rPr>
              <a:t>in regional offices and promote south-south technical </a:t>
            </a:r>
            <a:r>
              <a:rPr lang="en-US" sz="2800" dirty="0" smtClean="0">
                <a:solidFill>
                  <a:prstClr val="black"/>
                </a:solidFill>
              </a:rPr>
              <a:t>cooperation</a:t>
            </a:r>
            <a:endParaRPr lang="en-US" sz="2800" dirty="0">
              <a:solidFill>
                <a:prstClr val="black"/>
              </a:solidFill>
            </a:endParaRPr>
          </a:p>
        </p:txBody>
      </p:sp>
    </p:spTree>
    <p:extLst>
      <p:ext uri="{BB962C8B-B14F-4D97-AF65-F5344CB8AC3E}">
        <p14:creationId xmlns:p14="http://schemas.microsoft.com/office/powerpoint/2010/main" val="110928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58" y="739303"/>
            <a:ext cx="11433242" cy="670398"/>
          </a:xfrm>
        </p:spPr>
        <p:txBody>
          <a:bodyPr>
            <a:noAutofit/>
          </a:bodyPr>
          <a:lstStyle/>
          <a:p>
            <a:r>
              <a:rPr lang="en-US" sz="4400" dirty="0" smtClean="0">
                <a:solidFill>
                  <a:schemeClr val="accent1">
                    <a:lumMod val="50000"/>
                  </a:schemeClr>
                </a:solidFill>
              </a:rPr>
              <a:t>Country’s implementation of </a:t>
            </a:r>
            <a:r>
              <a:rPr lang="en-US" sz="4400" dirty="0">
                <a:solidFill>
                  <a:schemeClr val="accent1">
                    <a:lumMod val="50000"/>
                  </a:schemeClr>
                </a:solidFill>
              </a:rPr>
              <a:t>the FIES</a:t>
            </a:r>
            <a:endParaRPr lang="en-GB" sz="4400" dirty="0">
              <a:solidFill>
                <a:schemeClr val="accent1">
                  <a:lumMod val="50000"/>
                </a:schemeClr>
              </a:solidFill>
            </a:endParaRPr>
          </a:p>
        </p:txBody>
      </p:sp>
      <p:sp>
        <p:nvSpPr>
          <p:cNvPr id="3" name="Content Placeholder 2"/>
          <p:cNvSpPr>
            <a:spLocks noGrp="1"/>
          </p:cNvSpPr>
          <p:nvPr>
            <p:ph idx="1"/>
          </p:nvPr>
        </p:nvSpPr>
        <p:spPr>
          <a:xfrm>
            <a:off x="758758" y="1743074"/>
            <a:ext cx="11433242" cy="5114925"/>
          </a:xfrm>
        </p:spPr>
        <p:txBody>
          <a:bodyPr>
            <a:normAutofit/>
          </a:bodyPr>
          <a:lstStyle/>
          <a:p>
            <a:pPr marL="0" indent="0">
              <a:buNone/>
            </a:pPr>
            <a:r>
              <a:rPr lang="en-US" sz="2400" b="1" dirty="0">
                <a:solidFill>
                  <a:srgbClr val="C00000"/>
                </a:solidFill>
              </a:rPr>
              <a:t>Using a similar </a:t>
            </a:r>
            <a:r>
              <a:rPr lang="en-US" sz="2400" b="1" dirty="0" smtClean="0">
                <a:solidFill>
                  <a:srgbClr val="C00000"/>
                </a:solidFill>
              </a:rPr>
              <a:t>tool:</a:t>
            </a:r>
            <a:endParaRPr lang="en-US" sz="2400" b="1" dirty="0">
              <a:solidFill>
                <a:srgbClr val="C00000"/>
              </a:solidFill>
            </a:endParaRPr>
          </a:p>
          <a:p>
            <a:pPr marL="509588"/>
            <a:r>
              <a:rPr lang="en-US" sz="2400" dirty="0" smtClean="0"/>
              <a:t>Brazil</a:t>
            </a:r>
            <a:r>
              <a:rPr lang="en-US" sz="2400" dirty="0"/>
              <a:t>, </a:t>
            </a:r>
            <a:r>
              <a:rPr lang="en-US" sz="2400" dirty="0" smtClean="0"/>
              <a:t>Canada, Colombia</a:t>
            </a:r>
            <a:r>
              <a:rPr lang="en-US" sz="2400" dirty="0"/>
              <a:t>, </a:t>
            </a:r>
            <a:r>
              <a:rPr lang="en-US" sz="2400" dirty="0" smtClean="0"/>
              <a:t>Ecuador, Guatemala</a:t>
            </a:r>
            <a:r>
              <a:rPr lang="en-US" sz="2400" dirty="0"/>
              <a:t>, </a:t>
            </a:r>
            <a:r>
              <a:rPr lang="en-US" sz="2400" dirty="0" smtClean="0"/>
              <a:t>Israel, Mexico </a:t>
            </a:r>
            <a:r>
              <a:rPr lang="en-US" sz="2400" dirty="0"/>
              <a:t>and </a:t>
            </a:r>
            <a:r>
              <a:rPr lang="en-US" sz="2400" dirty="0" smtClean="0"/>
              <a:t>USA </a:t>
            </a:r>
            <a:endParaRPr lang="en-US" sz="2400" dirty="0"/>
          </a:p>
          <a:p>
            <a:pPr marL="0" indent="0">
              <a:buNone/>
            </a:pPr>
            <a:r>
              <a:rPr lang="en-US" sz="2400" b="1" dirty="0" smtClean="0">
                <a:solidFill>
                  <a:srgbClr val="C00000"/>
                </a:solidFill>
              </a:rPr>
              <a:t>FIES already </a:t>
            </a:r>
            <a:r>
              <a:rPr lang="en-US" sz="2400" b="1" dirty="0">
                <a:solidFill>
                  <a:srgbClr val="C00000"/>
                </a:solidFill>
              </a:rPr>
              <a:t>included </a:t>
            </a:r>
            <a:r>
              <a:rPr lang="en-US" sz="2400" b="1" dirty="0" smtClean="0">
                <a:solidFill>
                  <a:srgbClr val="C00000"/>
                </a:solidFill>
              </a:rPr>
              <a:t>in </a:t>
            </a:r>
            <a:r>
              <a:rPr lang="en-US" sz="2400" b="1" dirty="0">
                <a:solidFill>
                  <a:srgbClr val="C00000"/>
                </a:solidFill>
              </a:rPr>
              <a:t>national surveys:</a:t>
            </a:r>
          </a:p>
          <a:p>
            <a:pPr marL="457200"/>
            <a:r>
              <a:rPr lang="en-US" sz="2400" dirty="0"/>
              <a:t>Burkina Faso, Cameroon, Kenya, Malawi, Mauritania, Swaziland, Rwanda, the Seychelles, Pakistan, Indonesia, St. Lucia, El Salvador, the Dominican Republic, Marshall Islands</a:t>
            </a:r>
          </a:p>
          <a:p>
            <a:pPr marL="0" indent="0">
              <a:buNone/>
            </a:pPr>
            <a:r>
              <a:rPr lang="en-US" sz="2400" b="1" dirty="0" smtClean="0">
                <a:solidFill>
                  <a:srgbClr val="C00000"/>
                </a:solidFill>
              </a:rPr>
              <a:t>FIES to be adopted </a:t>
            </a:r>
            <a:r>
              <a:rPr lang="en-US" sz="2400" b="1" dirty="0">
                <a:solidFill>
                  <a:srgbClr val="C00000"/>
                </a:solidFill>
              </a:rPr>
              <a:t>in the near future:</a:t>
            </a:r>
          </a:p>
          <a:p>
            <a:pPr marL="457200"/>
            <a:r>
              <a:rPr lang="en-US" sz="2400" dirty="0"/>
              <a:t>Laos, the Philippines, Palestine Territories, Jordan, North Sudan, Dem. Rep. Congo, Zanzibar, Morocco, Spain, Nicaragua, Kiribati, Samoa, </a:t>
            </a:r>
            <a:r>
              <a:rPr lang="en-US" sz="2400" dirty="0" smtClean="0"/>
              <a:t>UEMOA </a:t>
            </a:r>
            <a:r>
              <a:rPr lang="en-US" sz="2400" dirty="0"/>
              <a:t>countries.</a:t>
            </a:r>
            <a:endParaRPr lang="en-US" sz="1000" dirty="0"/>
          </a:p>
          <a:p>
            <a:pPr marL="0" indent="0">
              <a:buNone/>
            </a:pPr>
            <a:r>
              <a:rPr lang="en-US" sz="2400" b="1" dirty="0" smtClean="0">
                <a:solidFill>
                  <a:srgbClr val="C00000"/>
                </a:solidFill>
              </a:rPr>
              <a:t>Partners engaged in implementing the </a:t>
            </a:r>
            <a:r>
              <a:rPr lang="en-US" sz="2400" b="1" dirty="0">
                <a:solidFill>
                  <a:srgbClr val="C00000"/>
                </a:solidFill>
              </a:rPr>
              <a:t>FIES:</a:t>
            </a:r>
          </a:p>
          <a:p>
            <a:pPr marL="404813"/>
            <a:r>
              <a:rPr lang="en-US" sz="2400" dirty="0"/>
              <a:t>World Bank (LSMS, GAFSP), GIZ, USAID, IPC, WFP, </a:t>
            </a:r>
            <a:r>
              <a:rPr lang="en-US" sz="2400" dirty="0" smtClean="0"/>
              <a:t>UEMOA</a:t>
            </a:r>
            <a:r>
              <a:rPr lang="en-US" sz="2400" dirty="0"/>
              <a:t>, ESCWA</a:t>
            </a:r>
            <a:r>
              <a:rPr lang="en-US" sz="2400" dirty="0" smtClean="0"/>
              <a:t>, CILSS</a:t>
            </a:r>
            <a:r>
              <a:rPr lang="en-US" sz="2400" dirty="0"/>
              <a:t>, SESRIC, </a:t>
            </a:r>
            <a:endParaRPr lang="en-GB" dirty="0"/>
          </a:p>
        </p:txBody>
      </p:sp>
    </p:spTree>
    <p:extLst>
      <p:ext uri="{BB962C8B-B14F-4D97-AF65-F5344CB8AC3E}">
        <p14:creationId xmlns:p14="http://schemas.microsoft.com/office/powerpoint/2010/main" val="267105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09468"/>
            <a:ext cx="9720072" cy="1275363"/>
          </a:xfrm>
        </p:spPr>
        <p:txBody>
          <a:bodyPr>
            <a:normAutofit fontScale="90000"/>
          </a:bodyPr>
          <a:lstStyle/>
          <a:p>
            <a:r>
              <a:rPr lang="it-IT" dirty="0" err="1" smtClean="0">
                <a:solidFill>
                  <a:schemeClr val="accent1">
                    <a:lumMod val="50000"/>
                  </a:schemeClr>
                </a:solidFill>
              </a:rPr>
              <a:t>Conclusion</a:t>
            </a:r>
            <a:r>
              <a:rPr lang="it-IT" dirty="0" smtClean="0">
                <a:solidFill>
                  <a:schemeClr val="accent1">
                    <a:lumMod val="50000"/>
                  </a:schemeClr>
                </a:solidFill>
              </a:rPr>
              <a:t>: The </a:t>
            </a:r>
            <a:r>
              <a:rPr lang="it-IT" dirty="0" err="1" smtClean="0">
                <a:solidFill>
                  <a:schemeClr val="accent1">
                    <a:lumMod val="50000"/>
                  </a:schemeClr>
                </a:solidFill>
              </a:rPr>
              <a:t>importance</a:t>
            </a:r>
            <a:r>
              <a:rPr lang="it-IT" dirty="0" smtClean="0">
                <a:solidFill>
                  <a:schemeClr val="accent1">
                    <a:lumMod val="50000"/>
                  </a:schemeClr>
                </a:solidFill>
              </a:rPr>
              <a:t> of </a:t>
            </a:r>
            <a:r>
              <a:rPr lang="it-IT" dirty="0" err="1" smtClean="0">
                <a:solidFill>
                  <a:schemeClr val="accent1">
                    <a:lumMod val="50000"/>
                  </a:schemeClr>
                </a:solidFill>
              </a:rPr>
              <a:t>aligning</a:t>
            </a:r>
            <a:r>
              <a:rPr lang="it-IT" dirty="0" smtClean="0">
                <a:solidFill>
                  <a:schemeClr val="accent1">
                    <a:lumMod val="50000"/>
                  </a:schemeClr>
                </a:solidFill>
              </a:rPr>
              <a:t> </a:t>
            </a:r>
            <a:r>
              <a:rPr lang="it-IT" dirty="0" err="1" smtClean="0">
                <a:solidFill>
                  <a:schemeClr val="accent1">
                    <a:lumMod val="50000"/>
                  </a:schemeClr>
                </a:solidFill>
              </a:rPr>
              <a:t>national</a:t>
            </a:r>
            <a:r>
              <a:rPr lang="it-IT" dirty="0" smtClean="0">
                <a:solidFill>
                  <a:schemeClr val="accent1">
                    <a:lumMod val="50000"/>
                  </a:schemeClr>
                </a:solidFill>
              </a:rPr>
              <a:t> and global </a:t>
            </a:r>
            <a:r>
              <a:rPr lang="it-IT" dirty="0" err="1" smtClean="0">
                <a:solidFill>
                  <a:schemeClr val="accent1">
                    <a:lumMod val="50000"/>
                  </a:schemeClr>
                </a:solidFill>
              </a:rPr>
              <a:t>monitoring</a:t>
            </a:r>
            <a:r>
              <a:rPr lang="it-IT" dirty="0" smtClean="0">
                <a:solidFill>
                  <a:schemeClr val="accent1">
                    <a:lumMod val="50000"/>
                  </a:schemeClr>
                </a:solidFill>
              </a:rPr>
              <a:t> </a:t>
            </a:r>
            <a:r>
              <a:rPr lang="it-IT" dirty="0" err="1" smtClean="0">
                <a:solidFill>
                  <a:schemeClr val="accent1">
                    <a:lumMod val="50000"/>
                  </a:schemeClr>
                </a:solidFill>
              </a:rPr>
              <a:t>frameworks</a:t>
            </a:r>
            <a:r>
              <a:rPr lang="en-GB" dirty="0"/>
              <a:t/>
            </a:r>
            <a:br>
              <a:rPr lang="en-GB" dirty="0"/>
            </a:br>
            <a:endParaRPr lang="en-GB" dirty="0"/>
          </a:p>
        </p:txBody>
      </p:sp>
      <p:sp>
        <p:nvSpPr>
          <p:cNvPr id="3" name="Content Placeholder 2"/>
          <p:cNvSpPr>
            <a:spLocks noGrp="1"/>
          </p:cNvSpPr>
          <p:nvPr>
            <p:ph idx="1"/>
          </p:nvPr>
        </p:nvSpPr>
        <p:spPr>
          <a:xfrm>
            <a:off x="1024127" y="2286000"/>
            <a:ext cx="10773131" cy="4204740"/>
          </a:xfrm>
        </p:spPr>
        <p:txBody>
          <a:bodyPr>
            <a:normAutofit/>
          </a:bodyPr>
          <a:lstStyle/>
          <a:p>
            <a:pPr marL="514350" indent="-514350">
              <a:buFont typeface="+mj-lt"/>
              <a:buAutoNum type="arabicParenR"/>
            </a:pPr>
            <a:r>
              <a:rPr lang="it-IT" sz="2800" dirty="0" err="1" smtClean="0"/>
              <a:t>Alignment</a:t>
            </a:r>
            <a:r>
              <a:rPr lang="it-IT" sz="2800" dirty="0" smtClean="0"/>
              <a:t> of </a:t>
            </a:r>
            <a:r>
              <a:rPr lang="it-IT" sz="2800" dirty="0" err="1" smtClean="0"/>
              <a:t>national</a:t>
            </a:r>
            <a:r>
              <a:rPr lang="it-IT" sz="2800" dirty="0" smtClean="0"/>
              <a:t> and global </a:t>
            </a:r>
            <a:r>
              <a:rPr lang="it-IT" sz="2800" dirty="0" err="1" smtClean="0"/>
              <a:t>indicator</a:t>
            </a:r>
            <a:r>
              <a:rPr lang="it-IT" sz="2800" dirty="0" smtClean="0"/>
              <a:t> </a:t>
            </a:r>
            <a:r>
              <a:rPr lang="it-IT" sz="2800" dirty="0" err="1" smtClean="0"/>
              <a:t>frameworks</a:t>
            </a:r>
            <a:r>
              <a:rPr lang="it-IT" sz="2800" dirty="0" smtClean="0"/>
              <a:t> in the best </a:t>
            </a:r>
            <a:r>
              <a:rPr lang="it-IT" sz="2800" dirty="0" err="1" smtClean="0"/>
              <a:t>interest</a:t>
            </a:r>
            <a:r>
              <a:rPr lang="it-IT" sz="2800" dirty="0" smtClean="0"/>
              <a:t> of </a:t>
            </a:r>
            <a:r>
              <a:rPr lang="it-IT" sz="2800" dirty="0" err="1" smtClean="0"/>
              <a:t>countries</a:t>
            </a:r>
            <a:r>
              <a:rPr lang="it-IT" sz="2800" dirty="0" smtClean="0"/>
              <a:t> </a:t>
            </a:r>
          </a:p>
          <a:p>
            <a:pPr marL="514350" indent="-514350">
              <a:buFont typeface="+mj-lt"/>
              <a:buAutoNum type="arabicParenR"/>
            </a:pPr>
            <a:r>
              <a:rPr lang="it-IT" sz="2800" dirty="0" err="1" smtClean="0"/>
              <a:t>Commitment</a:t>
            </a:r>
            <a:r>
              <a:rPr lang="it-IT" sz="2800" dirty="0" smtClean="0"/>
              <a:t> of </a:t>
            </a:r>
            <a:r>
              <a:rPr lang="it-IT" sz="2800" dirty="0" err="1" smtClean="0"/>
              <a:t>countries</a:t>
            </a:r>
            <a:r>
              <a:rPr lang="it-IT" sz="2800" dirty="0" smtClean="0"/>
              <a:t> to </a:t>
            </a:r>
            <a:r>
              <a:rPr lang="it-IT" sz="2800" dirty="0" err="1" smtClean="0"/>
              <a:t>monitoring</a:t>
            </a:r>
            <a:r>
              <a:rPr lang="it-IT" sz="2800" dirty="0" smtClean="0"/>
              <a:t> global </a:t>
            </a:r>
            <a:r>
              <a:rPr lang="it-IT" sz="2800" dirty="0" err="1" smtClean="0"/>
              <a:t>indicators</a:t>
            </a:r>
            <a:r>
              <a:rPr lang="it-IT" sz="2800" dirty="0" smtClean="0"/>
              <a:t> in </a:t>
            </a:r>
            <a:r>
              <a:rPr lang="it-IT" sz="2800" dirty="0" err="1" smtClean="0"/>
              <a:t>addition</a:t>
            </a:r>
            <a:r>
              <a:rPr lang="it-IT" sz="2800" dirty="0" smtClean="0"/>
              <a:t> to </a:t>
            </a:r>
            <a:r>
              <a:rPr lang="it-IT" sz="2800" dirty="0" err="1" smtClean="0"/>
              <a:t>national</a:t>
            </a:r>
            <a:r>
              <a:rPr lang="it-IT" sz="2800" dirty="0" smtClean="0"/>
              <a:t> </a:t>
            </a:r>
            <a:r>
              <a:rPr lang="it-IT" sz="2800" dirty="0" err="1" smtClean="0"/>
              <a:t>indicators</a:t>
            </a:r>
            <a:r>
              <a:rPr lang="it-IT" sz="2800" dirty="0" smtClean="0"/>
              <a:t> </a:t>
            </a:r>
            <a:r>
              <a:rPr lang="en-US" sz="2800" dirty="0" smtClean="0">
                <a:solidFill>
                  <a:prstClr val="black"/>
                </a:solidFill>
              </a:rPr>
              <a:t>(</a:t>
            </a:r>
            <a:r>
              <a:rPr lang="en-US" sz="2800" dirty="0">
                <a:solidFill>
                  <a:prstClr val="black"/>
                </a:solidFill>
              </a:rPr>
              <a:t>par. 75 of the UN resolution on the 2030 Agenda</a:t>
            </a:r>
            <a:r>
              <a:rPr lang="en-US" sz="2800" dirty="0" smtClean="0">
                <a:solidFill>
                  <a:prstClr val="black"/>
                </a:solidFill>
              </a:rPr>
              <a:t>)</a:t>
            </a:r>
            <a:endParaRPr lang="en-GB" sz="2800" dirty="0"/>
          </a:p>
          <a:p>
            <a:pPr marL="514350" indent="-514350">
              <a:buFont typeface="+mj-lt"/>
              <a:buAutoNum type="arabicParenR"/>
            </a:pPr>
            <a:r>
              <a:rPr lang="it-IT" sz="2800" dirty="0" err="1" smtClean="0"/>
              <a:t>Coordinating</a:t>
            </a:r>
            <a:r>
              <a:rPr lang="it-IT" sz="2800" dirty="0" smtClean="0"/>
              <a:t> </a:t>
            </a:r>
            <a:r>
              <a:rPr lang="it-IT" sz="2800" dirty="0" smtClean="0"/>
              <a:t>/ </a:t>
            </a:r>
            <a:r>
              <a:rPr lang="it-IT" sz="2800" dirty="0" err="1" smtClean="0"/>
              <a:t>quality</a:t>
            </a:r>
            <a:r>
              <a:rPr lang="it-IT" sz="2800" dirty="0" smtClean="0"/>
              <a:t> </a:t>
            </a:r>
            <a:r>
              <a:rPr lang="it-IT" sz="2800" dirty="0" err="1" smtClean="0"/>
              <a:t>assurance</a:t>
            </a:r>
            <a:r>
              <a:rPr lang="it-IT" sz="2800" dirty="0" smtClean="0"/>
              <a:t> </a:t>
            </a:r>
            <a:r>
              <a:rPr lang="it-IT" sz="2800" dirty="0" err="1" smtClean="0"/>
              <a:t>role</a:t>
            </a:r>
            <a:r>
              <a:rPr lang="it-IT" sz="2800" dirty="0" smtClean="0"/>
              <a:t> </a:t>
            </a:r>
            <a:r>
              <a:rPr lang="it-IT" sz="2800" dirty="0" smtClean="0"/>
              <a:t>of </a:t>
            </a:r>
            <a:r>
              <a:rPr lang="it-IT" sz="2800" dirty="0" err="1" smtClean="0"/>
              <a:t>NSOs</a:t>
            </a:r>
            <a:r>
              <a:rPr lang="it-IT" sz="2800" dirty="0" smtClean="0"/>
              <a:t> </a:t>
            </a:r>
            <a:r>
              <a:rPr lang="it-IT" sz="2800" dirty="0" err="1" smtClean="0"/>
              <a:t>at</a:t>
            </a:r>
            <a:r>
              <a:rPr lang="it-IT" sz="2800" dirty="0" smtClean="0"/>
              <a:t> country </a:t>
            </a:r>
            <a:r>
              <a:rPr lang="it-IT" sz="2800" dirty="0" err="1" smtClean="0"/>
              <a:t>level</a:t>
            </a:r>
            <a:r>
              <a:rPr lang="it-IT" sz="2800" dirty="0" smtClean="0"/>
              <a:t> </a:t>
            </a:r>
            <a:endParaRPr lang="it-IT" sz="2800" dirty="0" smtClean="0"/>
          </a:p>
          <a:p>
            <a:pPr marL="514350" indent="-514350">
              <a:buFont typeface="+mj-lt"/>
              <a:buAutoNum type="arabicParenR"/>
            </a:pPr>
            <a:r>
              <a:rPr lang="it-IT" sz="2800" dirty="0" err="1" smtClean="0"/>
              <a:t>Coordinating</a:t>
            </a:r>
            <a:r>
              <a:rPr lang="it-IT" sz="2800" dirty="0"/>
              <a:t> </a:t>
            </a:r>
            <a:r>
              <a:rPr lang="it-IT" sz="2800" dirty="0" smtClean="0"/>
              <a:t>/ </a:t>
            </a:r>
            <a:r>
              <a:rPr lang="it-IT" sz="2800" dirty="0" err="1" smtClean="0"/>
              <a:t>quality</a:t>
            </a:r>
            <a:r>
              <a:rPr lang="it-IT" sz="2800" dirty="0" smtClean="0"/>
              <a:t> </a:t>
            </a:r>
            <a:r>
              <a:rPr lang="it-IT" sz="2800" dirty="0" err="1" smtClean="0"/>
              <a:t>assurance</a:t>
            </a:r>
            <a:r>
              <a:rPr lang="it-IT" sz="2800" dirty="0" smtClean="0"/>
              <a:t> </a:t>
            </a:r>
            <a:r>
              <a:rPr lang="it-IT" sz="2800" dirty="0" err="1" smtClean="0"/>
              <a:t>role</a:t>
            </a:r>
            <a:r>
              <a:rPr lang="it-IT" sz="2800" dirty="0" smtClean="0"/>
              <a:t> of </a:t>
            </a:r>
            <a:r>
              <a:rPr lang="it-IT" sz="2800" dirty="0" err="1" smtClean="0"/>
              <a:t>custodian</a:t>
            </a:r>
            <a:r>
              <a:rPr lang="it-IT" sz="2800" dirty="0" smtClean="0"/>
              <a:t> </a:t>
            </a:r>
            <a:r>
              <a:rPr lang="it-IT" sz="2800" dirty="0" err="1" smtClean="0"/>
              <a:t>agencies</a:t>
            </a:r>
            <a:r>
              <a:rPr lang="it-IT" sz="2800" dirty="0" smtClean="0"/>
              <a:t> </a:t>
            </a:r>
            <a:r>
              <a:rPr lang="it-IT" sz="2800" dirty="0" err="1" smtClean="0"/>
              <a:t>at</a:t>
            </a:r>
            <a:r>
              <a:rPr lang="it-IT" sz="2800" dirty="0" smtClean="0"/>
              <a:t> global </a:t>
            </a:r>
            <a:r>
              <a:rPr lang="it-IT" sz="2800" dirty="0" err="1" smtClean="0"/>
              <a:t>level</a:t>
            </a:r>
            <a:endParaRPr lang="en-GB" dirty="0"/>
          </a:p>
        </p:txBody>
      </p:sp>
    </p:spTree>
    <p:extLst>
      <p:ext uri="{BB962C8B-B14F-4D97-AF65-F5344CB8AC3E}">
        <p14:creationId xmlns:p14="http://schemas.microsoft.com/office/powerpoint/2010/main" val="374762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86" y="705852"/>
            <a:ext cx="11229473" cy="877416"/>
          </a:xfrm>
        </p:spPr>
        <p:txBody>
          <a:bodyPr>
            <a:normAutofit/>
          </a:bodyPr>
          <a:lstStyle/>
          <a:p>
            <a:r>
              <a:rPr lang="en-US" sz="4000" dirty="0">
                <a:solidFill>
                  <a:schemeClr val="accent1">
                    <a:lumMod val="50000"/>
                  </a:schemeClr>
                </a:solidFill>
              </a:rPr>
              <a:t>the Global </a:t>
            </a:r>
            <a:r>
              <a:rPr lang="en-US" sz="4000" dirty="0" smtClean="0">
                <a:solidFill>
                  <a:schemeClr val="accent1">
                    <a:lumMod val="50000"/>
                  </a:schemeClr>
                </a:solidFill>
              </a:rPr>
              <a:t>SDG INDICATOR framework</a:t>
            </a:r>
            <a:endParaRPr lang="en-GB" sz="4000" b="1" dirty="0">
              <a:solidFill>
                <a:schemeClr val="accent1">
                  <a:lumMod val="50000"/>
                </a:schemeClr>
              </a:solidFill>
              <a:latin typeface="+mn-lt"/>
            </a:endParaRPr>
          </a:p>
        </p:txBody>
      </p:sp>
      <p:sp>
        <p:nvSpPr>
          <p:cNvPr id="3" name="Content Placeholder 2"/>
          <p:cNvSpPr>
            <a:spLocks noGrp="1"/>
          </p:cNvSpPr>
          <p:nvPr>
            <p:ph idx="1"/>
          </p:nvPr>
        </p:nvSpPr>
        <p:spPr>
          <a:xfrm>
            <a:off x="824386" y="1761067"/>
            <a:ext cx="10961214" cy="4702795"/>
          </a:xfrm>
        </p:spPr>
        <p:txBody>
          <a:bodyPr>
            <a:normAutofit/>
          </a:bodyPr>
          <a:lstStyle/>
          <a:p>
            <a:pPr marL="269875" indent="-269875">
              <a:buFont typeface="Wingdings" panose="05000000000000000000" pitchFamily="2" charset="2"/>
              <a:buChar char="§"/>
            </a:pPr>
            <a:r>
              <a:rPr lang="en-US" sz="2800" dirty="0" smtClean="0"/>
              <a:t>The 2030 Agenda for Sustainable Development </a:t>
            </a:r>
            <a:r>
              <a:rPr lang="en-GB" sz="2800" dirty="0" smtClean="0"/>
              <a:t>will </a:t>
            </a:r>
            <a:r>
              <a:rPr lang="en-GB" sz="2800" dirty="0"/>
              <a:t>guide the </a:t>
            </a:r>
            <a:r>
              <a:rPr lang="en-GB" sz="2800" dirty="0" smtClean="0"/>
              <a:t>actions of </a:t>
            </a:r>
            <a:r>
              <a:rPr lang="en-GB" sz="2800" dirty="0"/>
              <a:t>governments, international agencies, civil society </a:t>
            </a:r>
            <a:r>
              <a:rPr lang="en-GB" sz="2800" dirty="0" smtClean="0"/>
              <a:t>and other </a:t>
            </a:r>
            <a:r>
              <a:rPr lang="en-GB" sz="2800" dirty="0"/>
              <a:t>institutions over the next 15 </a:t>
            </a:r>
            <a:r>
              <a:rPr lang="en-GB" sz="2800" dirty="0" smtClean="0"/>
              <a:t>years</a:t>
            </a:r>
          </a:p>
          <a:p>
            <a:pPr marL="269875" indent="-269875">
              <a:buFont typeface="Wingdings" panose="05000000000000000000" pitchFamily="2" charset="2"/>
              <a:buChar char="§"/>
            </a:pPr>
            <a:r>
              <a:rPr lang="en-US" sz="2800" b="1" dirty="0" smtClean="0"/>
              <a:t>UN Statistical Commission </a:t>
            </a:r>
            <a:r>
              <a:rPr lang="en-US" sz="2800" dirty="0" smtClean="0"/>
              <a:t>responsible for developing the SDG </a:t>
            </a:r>
            <a:r>
              <a:rPr lang="en-US" sz="2800" dirty="0"/>
              <a:t>monitoring </a:t>
            </a:r>
            <a:r>
              <a:rPr lang="en-US" sz="2800" dirty="0" smtClean="0"/>
              <a:t>framework</a:t>
            </a:r>
          </a:p>
          <a:p>
            <a:pPr marL="269875" indent="-269875">
              <a:buFont typeface="Wingdings" panose="05000000000000000000" pitchFamily="2" charset="2"/>
              <a:buChar char="§"/>
            </a:pPr>
            <a:r>
              <a:rPr lang="en-US" sz="2800" b="1" dirty="0" smtClean="0"/>
              <a:t>Inter-Agency </a:t>
            </a:r>
            <a:r>
              <a:rPr lang="en-US" sz="2800" b="1" dirty="0"/>
              <a:t>Expert Group on SDG indicators</a:t>
            </a:r>
            <a:r>
              <a:rPr lang="en-US" sz="2800" dirty="0"/>
              <a:t> (IAEG-SDG) to prepare an initial proposal and oversee this work through to </a:t>
            </a:r>
            <a:r>
              <a:rPr lang="en-US" sz="2800" dirty="0" smtClean="0"/>
              <a:t>2030</a:t>
            </a:r>
          </a:p>
          <a:p>
            <a:pPr marL="685800" lvl="1" indent="-228600">
              <a:spcBef>
                <a:spcPts val="500"/>
              </a:spcBef>
              <a:spcAft>
                <a:spcPts val="600"/>
              </a:spcAft>
              <a:buFont typeface="Arial" panose="020B0604020202020204" pitchFamily="34" charset="0"/>
              <a:buChar char="•"/>
            </a:pPr>
            <a:r>
              <a:rPr lang="en-GB" sz="2800" dirty="0">
                <a:solidFill>
                  <a:prstClr val="black"/>
                </a:solidFill>
              </a:rPr>
              <a:t>28 countries as members, representing regions; International organizations only as observers</a:t>
            </a:r>
          </a:p>
          <a:p>
            <a:pPr marL="88900" lvl="1" indent="0">
              <a:spcBef>
                <a:spcPts val="500"/>
              </a:spcBef>
              <a:spcAft>
                <a:spcPts val="600"/>
              </a:spcAft>
              <a:buClr>
                <a:srgbClr val="1CADE4"/>
              </a:buClr>
              <a:buNone/>
            </a:pPr>
            <a:endParaRPr lang="en-GB" sz="2400" dirty="0" smtClean="0">
              <a:solidFill>
                <a:prstClr val="black"/>
              </a:solidFill>
            </a:endParaRPr>
          </a:p>
          <a:p>
            <a:pPr marL="0" indent="0">
              <a:buNone/>
            </a:pPr>
            <a:endParaRPr lang="en-GB" sz="24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125" y="239843"/>
            <a:ext cx="1575734" cy="1174438"/>
          </a:xfrm>
          <a:prstGeom prst="rect">
            <a:avLst/>
          </a:prstGeom>
          <a:noFill/>
          <a:ln>
            <a:noFill/>
          </a:ln>
        </p:spPr>
      </p:pic>
    </p:spTree>
    <p:extLst>
      <p:ext uri="{BB962C8B-B14F-4D97-AF65-F5344CB8AC3E}">
        <p14:creationId xmlns:p14="http://schemas.microsoft.com/office/powerpoint/2010/main" val="253464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86" y="705852"/>
            <a:ext cx="11229473" cy="877416"/>
          </a:xfrm>
        </p:spPr>
        <p:txBody>
          <a:bodyPr>
            <a:normAutofit/>
          </a:bodyPr>
          <a:lstStyle/>
          <a:p>
            <a:r>
              <a:rPr lang="en-US" sz="4000" dirty="0" smtClean="0">
                <a:solidFill>
                  <a:schemeClr val="accent1">
                    <a:lumMod val="50000"/>
                  </a:schemeClr>
                </a:solidFill>
              </a:rPr>
              <a:t>The 48</a:t>
            </a:r>
            <a:r>
              <a:rPr lang="en-US" sz="4000" baseline="30000" dirty="0" smtClean="0">
                <a:solidFill>
                  <a:schemeClr val="accent1">
                    <a:lumMod val="50000"/>
                  </a:schemeClr>
                </a:solidFill>
              </a:rPr>
              <a:t>th</a:t>
            </a:r>
            <a:r>
              <a:rPr lang="en-US" sz="4000" dirty="0" smtClean="0">
                <a:solidFill>
                  <a:schemeClr val="accent1">
                    <a:lumMod val="50000"/>
                  </a:schemeClr>
                </a:solidFill>
              </a:rPr>
              <a:t> un Statistical Commission (March 2017):</a:t>
            </a:r>
            <a:endParaRPr lang="en-GB" sz="4000" b="1" dirty="0">
              <a:solidFill>
                <a:schemeClr val="accent1">
                  <a:lumMod val="50000"/>
                </a:schemeClr>
              </a:solidFill>
              <a:latin typeface="+mn-lt"/>
            </a:endParaRPr>
          </a:p>
        </p:txBody>
      </p:sp>
      <p:sp>
        <p:nvSpPr>
          <p:cNvPr id="3" name="Content Placeholder 2"/>
          <p:cNvSpPr>
            <a:spLocks noGrp="1"/>
          </p:cNvSpPr>
          <p:nvPr>
            <p:ph idx="1"/>
          </p:nvPr>
        </p:nvSpPr>
        <p:spPr>
          <a:xfrm>
            <a:off x="824386" y="1761067"/>
            <a:ext cx="10961214" cy="4924546"/>
          </a:xfrm>
        </p:spPr>
        <p:txBody>
          <a:bodyPr>
            <a:normAutofit fontScale="92500"/>
          </a:bodyPr>
          <a:lstStyle/>
          <a:p>
            <a:pPr marL="269875" indent="-269875">
              <a:buFont typeface="Wingdings" panose="05000000000000000000" pitchFamily="2" charset="2"/>
              <a:buChar char="§"/>
            </a:pPr>
            <a:r>
              <a:rPr lang="en-US" sz="2800" dirty="0" smtClean="0"/>
              <a:t>Agreed </a:t>
            </a:r>
            <a:r>
              <a:rPr lang="en-US" sz="2800" dirty="0"/>
              <a:t>with the </a:t>
            </a:r>
            <a:r>
              <a:rPr lang="en-US" sz="2800" dirty="0" smtClean="0"/>
              <a:t>refined </a:t>
            </a:r>
            <a:r>
              <a:rPr lang="en-US" sz="2800" dirty="0"/>
              <a:t>global indicator framework (GIF</a:t>
            </a:r>
            <a:r>
              <a:rPr lang="en-US" sz="2800" dirty="0" smtClean="0"/>
              <a:t>) comprising 232 unique indicators; </a:t>
            </a:r>
            <a:endParaRPr lang="en-US" sz="2800" dirty="0"/>
          </a:p>
          <a:p>
            <a:pPr marL="269875" indent="-269875">
              <a:buFont typeface="Wingdings" panose="05000000000000000000" pitchFamily="2" charset="2"/>
              <a:buChar char="§"/>
            </a:pPr>
            <a:r>
              <a:rPr lang="en-US" sz="2800" dirty="0" smtClean="0"/>
              <a:t>Agreed </a:t>
            </a:r>
            <a:r>
              <a:rPr lang="en-US" sz="2800" dirty="0"/>
              <a:t>with the </a:t>
            </a:r>
            <a:r>
              <a:rPr lang="en-US" sz="2800" dirty="0" smtClean="0"/>
              <a:t>IAEG-SDG’s proposed </a:t>
            </a:r>
            <a:r>
              <a:rPr lang="en-US" sz="2800" dirty="0"/>
              <a:t>plan for annual refinements </a:t>
            </a:r>
            <a:r>
              <a:rPr lang="en-US" sz="2800" dirty="0" smtClean="0"/>
              <a:t>and </a:t>
            </a:r>
            <a:r>
              <a:rPr lang="en-US" sz="2800" dirty="0"/>
              <a:t>for </a:t>
            </a:r>
            <a:r>
              <a:rPr lang="en-US" sz="2800" dirty="0" smtClean="0"/>
              <a:t>two </a:t>
            </a:r>
            <a:r>
              <a:rPr lang="en-US" sz="2800" dirty="0"/>
              <a:t>comprehensive reviews of the indicators in 2020 and 2025; </a:t>
            </a:r>
            <a:endParaRPr lang="en-US" sz="2800" dirty="0" smtClean="0"/>
          </a:p>
          <a:p>
            <a:pPr marL="269875" indent="-269875">
              <a:buFont typeface="Wingdings" panose="05000000000000000000" pitchFamily="2" charset="2"/>
              <a:buChar char="§"/>
            </a:pPr>
            <a:r>
              <a:rPr lang="en-US" sz="2800" dirty="0"/>
              <a:t>Urged the IAEG-SDG to accelerate the methodological development of Tier III indicators;</a:t>
            </a:r>
          </a:p>
          <a:p>
            <a:pPr marL="269875" indent="-269875">
              <a:buFont typeface="Wingdings" panose="05000000000000000000" pitchFamily="2" charset="2"/>
              <a:buChar char="§"/>
            </a:pPr>
            <a:r>
              <a:rPr lang="en-US" sz="2800" dirty="0" smtClean="0"/>
              <a:t>Recognized the valuable role of </a:t>
            </a:r>
            <a:r>
              <a:rPr lang="en-US" sz="2800" i="1" dirty="0" smtClean="0"/>
              <a:t>custodian agencies </a:t>
            </a:r>
            <a:r>
              <a:rPr lang="en-US" sz="2800" dirty="0" smtClean="0"/>
              <a:t>in global reporting and recommended them </a:t>
            </a:r>
            <a:r>
              <a:rPr lang="en-US" sz="2800" dirty="0"/>
              <a:t>to increase their </a:t>
            </a:r>
            <a:r>
              <a:rPr lang="en-US" sz="2800" dirty="0" smtClean="0"/>
              <a:t>capacity </a:t>
            </a:r>
            <a:r>
              <a:rPr lang="en-US" sz="2800" dirty="0"/>
              <a:t>building and technical assistance </a:t>
            </a:r>
            <a:r>
              <a:rPr lang="en-US" sz="2800" dirty="0" smtClean="0"/>
              <a:t>efforts;</a:t>
            </a:r>
            <a:endParaRPr lang="en-US" sz="2800" dirty="0"/>
          </a:p>
          <a:p>
            <a:pPr marL="90488" indent="-90488">
              <a:buFont typeface="Wingdings" panose="05000000000000000000" pitchFamily="2" charset="2"/>
              <a:buChar char="Ø"/>
            </a:pPr>
            <a:r>
              <a:rPr lang="en-US" sz="2800" b="1" dirty="0" smtClean="0"/>
              <a:t>The global indicator framework was adopted by ECOSOC (June 7</a:t>
            </a:r>
            <a:r>
              <a:rPr lang="en-US" sz="2800" b="1" baseline="30000" dirty="0" smtClean="0"/>
              <a:t>th</a:t>
            </a:r>
            <a:r>
              <a:rPr lang="en-US" sz="2800" b="1" dirty="0" smtClean="0"/>
              <a:t>) and is expected to be endorsed by the </a:t>
            </a:r>
            <a:r>
              <a:rPr lang="en-US" sz="2800" b="1" dirty="0"/>
              <a:t>UN General </a:t>
            </a:r>
            <a:r>
              <a:rPr lang="en-US" sz="2800" b="1" dirty="0" smtClean="0"/>
              <a:t>Assembly in September. </a:t>
            </a:r>
            <a:endParaRPr lang="en-US" sz="2800" b="1" dirty="0"/>
          </a:p>
          <a:p>
            <a:pPr marL="88900" lvl="1" indent="0">
              <a:spcBef>
                <a:spcPts val="500"/>
              </a:spcBef>
              <a:spcAft>
                <a:spcPts val="600"/>
              </a:spcAft>
              <a:buClr>
                <a:srgbClr val="1CADE4"/>
              </a:buClr>
              <a:buNone/>
            </a:pPr>
            <a:endParaRPr lang="en-GB" sz="2400" dirty="0" smtClean="0">
              <a:solidFill>
                <a:prstClr val="black"/>
              </a:solidFill>
            </a:endParaRPr>
          </a:p>
          <a:p>
            <a:pPr marL="0" indent="0">
              <a:buNone/>
            </a:pPr>
            <a:endParaRPr lang="en-GB" sz="24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125" y="239843"/>
            <a:ext cx="1575734" cy="1174438"/>
          </a:xfrm>
          <a:prstGeom prst="rect">
            <a:avLst/>
          </a:prstGeom>
          <a:noFill/>
          <a:ln>
            <a:noFill/>
          </a:ln>
        </p:spPr>
      </p:pic>
    </p:spTree>
    <p:extLst>
      <p:ext uri="{BB962C8B-B14F-4D97-AF65-F5344CB8AC3E}">
        <p14:creationId xmlns:p14="http://schemas.microsoft.com/office/powerpoint/2010/main" val="206560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19726"/>
            <a:ext cx="10524406" cy="1239742"/>
          </a:xfrm>
        </p:spPr>
        <p:txBody>
          <a:bodyPr>
            <a:normAutofit/>
          </a:bodyPr>
          <a:lstStyle/>
          <a:p>
            <a:r>
              <a:rPr lang="en-US" sz="4200" dirty="0" smtClean="0">
                <a:solidFill>
                  <a:schemeClr val="accent1">
                    <a:lumMod val="50000"/>
                  </a:schemeClr>
                </a:solidFill>
              </a:rPr>
              <a:t>The role of custodian agencies</a:t>
            </a:r>
            <a:endParaRPr lang="en-US" sz="4200" dirty="0">
              <a:solidFill>
                <a:schemeClr val="accent1">
                  <a:lumMod val="50000"/>
                </a:schemeClr>
              </a:solidFill>
            </a:endParaRPr>
          </a:p>
        </p:txBody>
      </p:sp>
      <p:sp>
        <p:nvSpPr>
          <p:cNvPr id="3" name="Content Placeholder 2"/>
          <p:cNvSpPr>
            <a:spLocks noGrp="1"/>
          </p:cNvSpPr>
          <p:nvPr>
            <p:ph idx="1"/>
          </p:nvPr>
        </p:nvSpPr>
        <p:spPr>
          <a:xfrm>
            <a:off x="764498" y="1813810"/>
            <a:ext cx="10784035" cy="5044189"/>
          </a:xfrm>
        </p:spPr>
        <p:txBody>
          <a:bodyPr>
            <a:normAutofit/>
          </a:bodyPr>
          <a:lstStyle/>
          <a:p>
            <a:pPr marL="0" lvl="1" indent="0">
              <a:lnSpc>
                <a:spcPct val="100000"/>
              </a:lnSpc>
              <a:spcBef>
                <a:spcPts val="0"/>
              </a:spcBef>
              <a:spcAft>
                <a:spcPts val="600"/>
              </a:spcAft>
              <a:buClr>
                <a:srgbClr val="1CADE4"/>
              </a:buClr>
              <a:buNone/>
            </a:pPr>
            <a:r>
              <a:rPr lang="en-US" sz="2800" dirty="0" smtClean="0">
                <a:solidFill>
                  <a:prstClr val="black"/>
                </a:solidFill>
              </a:rPr>
              <a:t>For each indicator a </a:t>
            </a:r>
            <a:r>
              <a:rPr lang="en-US" sz="2800" b="1" dirty="0" smtClean="0">
                <a:solidFill>
                  <a:prstClr val="black"/>
                </a:solidFill>
              </a:rPr>
              <a:t>custodian agency </a:t>
            </a:r>
            <a:r>
              <a:rPr lang="en-US" sz="2800" dirty="0" smtClean="0">
                <a:solidFill>
                  <a:prstClr val="black"/>
                </a:solidFill>
              </a:rPr>
              <a:t>has been identified responsible for:</a:t>
            </a:r>
          </a:p>
          <a:p>
            <a:pPr marL="719138" lvl="4" indent="-449263">
              <a:lnSpc>
                <a:spcPct val="100000"/>
              </a:lnSpc>
              <a:spcBef>
                <a:spcPts val="1200"/>
              </a:spcBef>
              <a:spcAft>
                <a:spcPts val="600"/>
              </a:spcAft>
              <a:buClr>
                <a:srgbClr val="1CADE4"/>
              </a:buClr>
              <a:buFont typeface="Wingdings" panose="05000000000000000000" pitchFamily="2" charset="2"/>
              <a:buChar char="ü"/>
            </a:pPr>
            <a:r>
              <a:rPr lang="en-US" sz="2800" dirty="0">
                <a:solidFill>
                  <a:prstClr val="black"/>
                </a:solidFill>
              </a:rPr>
              <a:t>collecting data from national </a:t>
            </a:r>
            <a:r>
              <a:rPr lang="en-US" sz="2800" dirty="0" smtClean="0">
                <a:solidFill>
                  <a:prstClr val="black"/>
                </a:solidFill>
              </a:rPr>
              <a:t>sources, ensuring their comparability and consistency, </a:t>
            </a:r>
            <a:r>
              <a:rPr lang="en-US" sz="2800" dirty="0">
                <a:solidFill>
                  <a:prstClr val="black"/>
                </a:solidFill>
              </a:rPr>
              <a:t>and disseminating them at global level</a:t>
            </a:r>
          </a:p>
          <a:p>
            <a:pPr marL="719138" lvl="4" indent="-449263">
              <a:lnSpc>
                <a:spcPct val="100000"/>
              </a:lnSpc>
              <a:spcBef>
                <a:spcPts val="1200"/>
              </a:spcBef>
              <a:spcAft>
                <a:spcPts val="600"/>
              </a:spcAft>
              <a:buClr>
                <a:srgbClr val="1CADE4"/>
              </a:buClr>
              <a:buFont typeface="Wingdings" panose="05000000000000000000" pitchFamily="2" charset="2"/>
              <a:buChar char="ü"/>
            </a:pPr>
            <a:r>
              <a:rPr lang="en-US" sz="2800" dirty="0" smtClean="0">
                <a:solidFill>
                  <a:prstClr val="black"/>
                </a:solidFill>
              </a:rPr>
              <a:t>further </a:t>
            </a:r>
            <a:r>
              <a:rPr lang="en-US" sz="2800" dirty="0">
                <a:solidFill>
                  <a:prstClr val="black"/>
                </a:solidFill>
              </a:rPr>
              <a:t>methodological development and documentation of the </a:t>
            </a:r>
            <a:r>
              <a:rPr lang="en-US" sz="2800" dirty="0" smtClean="0">
                <a:solidFill>
                  <a:prstClr val="black"/>
                </a:solidFill>
              </a:rPr>
              <a:t>indicators</a:t>
            </a:r>
          </a:p>
          <a:p>
            <a:pPr marL="719138" lvl="4" indent="-449263">
              <a:lnSpc>
                <a:spcPct val="100000"/>
              </a:lnSpc>
              <a:spcBef>
                <a:spcPts val="1200"/>
              </a:spcBef>
              <a:spcAft>
                <a:spcPts val="600"/>
              </a:spcAft>
              <a:buClr>
                <a:srgbClr val="1CADE4"/>
              </a:buClr>
              <a:buFont typeface="Wingdings" panose="05000000000000000000" pitchFamily="2" charset="2"/>
              <a:buChar char="ü"/>
            </a:pPr>
            <a:r>
              <a:rPr lang="en-US" sz="2800" dirty="0" smtClean="0">
                <a:solidFill>
                  <a:prstClr val="black"/>
                </a:solidFill>
              </a:rPr>
              <a:t>statistical </a:t>
            </a:r>
            <a:r>
              <a:rPr lang="en-US" sz="2800" dirty="0">
                <a:solidFill>
                  <a:prstClr val="black"/>
                </a:solidFill>
              </a:rPr>
              <a:t>capacity development of countries to generate and disseminate national data</a:t>
            </a:r>
          </a:p>
          <a:p>
            <a:pPr marL="719138" lvl="4" indent="-449263">
              <a:lnSpc>
                <a:spcPct val="100000"/>
              </a:lnSpc>
              <a:spcBef>
                <a:spcPts val="1200"/>
              </a:spcBef>
              <a:spcAft>
                <a:spcPts val="600"/>
              </a:spcAft>
              <a:buClr>
                <a:srgbClr val="1CADE4"/>
              </a:buClr>
              <a:buFont typeface="Wingdings" panose="05000000000000000000" pitchFamily="2" charset="2"/>
              <a:buChar char="ü"/>
            </a:pPr>
            <a:r>
              <a:rPr lang="en-US" sz="2800" dirty="0">
                <a:solidFill>
                  <a:prstClr val="black"/>
                </a:solidFill>
              </a:rPr>
              <a:t>contributing to monitor progress at the global, regional and national </a:t>
            </a:r>
            <a:r>
              <a:rPr lang="en-US" sz="2800" dirty="0" smtClean="0">
                <a:solidFill>
                  <a:prstClr val="black"/>
                </a:solidFill>
              </a:rPr>
              <a:t>levels</a:t>
            </a:r>
            <a:endParaRPr lang="en-US" sz="2800" dirty="0">
              <a:solidFill>
                <a:prstClr val="black"/>
              </a:solidFill>
            </a:endParaRPr>
          </a:p>
        </p:txBody>
      </p:sp>
      <p:pic>
        <p:nvPicPr>
          <p:cNvPr id="4" name="Immagine 3" descr="Senza titolo.png"/>
          <p:cNvPicPr>
            <a:picLocks noChangeAspect="1"/>
          </p:cNvPicPr>
          <p:nvPr/>
        </p:nvPicPr>
        <p:blipFill>
          <a:blip r:embed="rId3"/>
          <a:stretch>
            <a:fillRect/>
          </a:stretch>
        </p:blipFill>
        <p:spPr>
          <a:xfrm>
            <a:off x="10371319" y="230642"/>
            <a:ext cx="1612900" cy="1505997"/>
          </a:xfrm>
          <a:prstGeom prst="rect">
            <a:avLst/>
          </a:prstGeom>
        </p:spPr>
      </p:pic>
    </p:spTree>
    <p:extLst>
      <p:ext uri="{BB962C8B-B14F-4D97-AF65-F5344CB8AC3E}">
        <p14:creationId xmlns:p14="http://schemas.microsoft.com/office/powerpoint/2010/main" val="378739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6" y="840659"/>
            <a:ext cx="11577483" cy="742610"/>
          </a:xfrm>
        </p:spPr>
        <p:txBody>
          <a:bodyPr>
            <a:normAutofit/>
          </a:bodyPr>
          <a:lstStyle/>
          <a:p>
            <a:r>
              <a:rPr lang="en-US" sz="4000" dirty="0" smtClean="0">
                <a:solidFill>
                  <a:schemeClr val="accent1">
                    <a:lumMod val="50000"/>
                  </a:schemeClr>
                </a:solidFill>
              </a:rPr>
              <a:t>main </a:t>
            </a:r>
            <a:r>
              <a:rPr lang="en-US" sz="4000" dirty="0">
                <a:solidFill>
                  <a:schemeClr val="accent1">
                    <a:lumMod val="50000"/>
                  </a:schemeClr>
                </a:solidFill>
              </a:rPr>
              <a:t>decisions to </a:t>
            </a:r>
            <a:r>
              <a:rPr lang="en-US" sz="4000" dirty="0" smtClean="0">
                <a:solidFill>
                  <a:schemeClr val="accent1">
                    <a:lumMod val="50000"/>
                  </a:schemeClr>
                </a:solidFill>
              </a:rPr>
              <a:t>date on Global reporting</a:t>
            </a:r>
            <a:endParaRPr lang="en-GB" sz="4000" dirty="0">
              <a:solidFill>
                <a:schemeClr val="accent1">
                  <a:lumMod val="50000"/>
                </a:schemeClr>
              </a:solidFill>
            </a:endParaRPr>
          </a:p>
        </p:txBody>
      </p:sp>
      <p:sp>
        <p:nvSpPr>
          <p:cNvPr id="3" name="Content Placeholder 2"/>
          <p:cNvSpPr>
            <a:spLocks noGrp="1"/>
          </p:cNvSpPr>
          <p:nvPr>
            <p:ph idx="1"/>
          </p:nvPr>
        </p:nvSpPr>
        <p:spPr>
          <a:xfrm>
            <a:off x="766916" y="1583268"/>
            <a:ext cx="10955184" cy="5274732"/>
          </a:xfrm>
        </p:spPr>
        <p:txBody>
          <a:bodyPr>
            <a:normAutofit/>
          </a:bodyPr>
          <a:lstStyle/>
          <a:p>
            <a:pPr marL="179388" lvl="1" indent="0">
              <a:spcBef>
                <a:spcPts val="0"/>
              </a:spcBef>
              <a:spcAft>
                <a:spcPts val="600"/>
              </a:spcAft>
              <a:buNone/>
            </a:pPr>
            <a:r>
              <a:rPr lang="en-GB" sz="2500" b="1" dirty="0" smtClean="0">
                <a:solidFill>
                  <a:prstClr val="black"/>
                </a:solidFill>
              </a:rPr>
              <a:t>Global </a:t>
            </a:r>
            <a:r>
              <a:rPr lang="en-GB" sz="2500" b="1" dirty="0">
                <a:solidFill>
                  <a:prstClr val="black"/>
                </a:solidFill>
              </a:rPr>
              <a:t>versus national or thematic indicators</a:t>
            </a:r>
          </a:p>
          <a:p>
            <a:pPr marL="719138" lvl="2" indent="-269875">
              <a:spcBef>
                <a:spcPts val="0"/>
              </a:spcBef>
              <a:spcAft>
                <a:spcPts val="600"/>
              </a:spcAft>
            </a:pPr>
            <a:r>
              <a:rPr lang="en-GB" sz="2500" dirty="0">
                <a:solidFill>
                  <a:prstClr val="black"/>
                </a:solidFill>
              </a:rPr>
              <a:t>Global indicators as </a:t>
            </a:r>
            <a:r>
              <a:rPr lang="en-GB" sz="2500" dirty="0" smtClean="0">
                <a:solidFill>
                  <a:prstClr val="black"/>
                </a:solidFill>
              </a:rPr>
              <a:t>a core </a:t>
            </a:r>
            <a:r>
              <a:rPr lang="en-GB" sz="2500" dirty="0">
                <a:solidFill>
                  <a:prstClr val="black"/>
                </a:solidFill>
              </a:rPr>
              <a:t>set of metrics that all countries are invited to </a:t>
            </a:r>
            <a:r>
              <a:rPr lang="en-GB" sz="2500" dirty="0" smtClean="0">
                <a:solidFill>
                  <a:prstClr val="black"/>
                </a:solidFill>
              </a:rPr>
              <a:t>monitor (classified in three Tier according to methodological development and data availability)</a:t>
            </a:r>
            <a:endParaRPr lang="en-GB" sz="2500" dirty="0">
              <a:solidFill>
                <a:prstClr val="black"/>
              </a:solidFill>
            </a:endParaRPr>
          </a:p>
          <a:p>
            <a:pPr marL="719138" lvl="2" indent="-269875">
              <a:spcBef>
                <a:spcPts val="0"/>
              </a:spcBef>
              <a:spcAft>
                <a:spcPts val="600"/>
              </a:spcAft>
            </a:pPr>
            <a:r>
              <a:rPr lang="en-US" sz="2500" dirty="0">
                <a:solidFill>
                  <a:prstClr val="black"/>
                </a:solidFill>
              </a:rPr>
              <a:t>Global indicators can be complemented with national or thematic </a:t>
            </a:r>
            <a:r>
              <a:rPr lang="en-US" sz="2500" dirty="0" smtClean="0">
                <a:solidFill>
                  <a:prstClr val="black"/>
                </a:solidFill>
              </a:rPr>
              <a:t>indicators (par. 75 of the UN resolution on the 2030 Agenda)</a:t>
            </a:r>
          </a:p>
          <a:p>
            <a:pPr marL="177800" indent="0">
              <a:lnSpc>
                <a:spcPct val="110000"/>
              </a:lnSpc>
              <a:spcBef>
                <a:spcPts val="0"/>
              </a:spcBef>
              <a:spcAft>
                <a:spcPts val="600"/>
              </a:spcAft>
              <a:buNone/>
            </a:pPr>
            <a:r>
              <a:rPr lang="en-GB" sz="2500" b="1" dirty="0" smtClean="0"/>
              <a:t>Global reporting mechanism</a:t>
            </a:r>
            <a:endParaRPr lang="en-GB" sz="2500" dirty="0" smtClean="0"/>
          </a:p>
          <a:p>
            <a:pPr marL="719138" lvl="2" indent="-269875">
              <a:spcBef>
                <a:spcPts val="0"/>
              </a:spcBef>
              <a:spcAft>
                <a:spcPts val="600"/>
              </a:spcAft>
            </a:pPr>
            <a:r>
              <a:rPr lang="en-GB" sz="2500" dirty="0" smtClean="0">
                <a:solidFill>
                  <a:prstClr val="black"/>
                </a:solidFill>
              </a:rPr>
              <a:t>International </a:t>
            </a:r>
            <a:r>
              <a:rPr lang="en-GB" sz="2500" dirty="0">
                <a:solidFill>
                  <a:prstClr val="black"/>
                </a:solidFill>
              </a:rPr>
              <a:t>organizations responsible for collecting national data, harmonizing them, aggregating them at regional and global level and transmitting them to the IAEG-SDG Secretariat</a:t>
            </a:r>
          </a:p>
          <a:p>
            <a:pPr marL="719138" lvl="2" indent="-269875">
              <a:spcBef>
                <a:spcPts val="0"/>
              </a:spcBef>
              <a:spcAft>
                <a:spcPts val="600"/>
              </a:spcAft>
            </a:pPr>
            <a:r>
              <a:rPr lang="en-GB" sz="2500" dirty="0" smtClean="0">
                <a:solidFill>
                  <a:prstClr val="black"/>
                </a:solidFill>
              </a:rPr>
              <a:t>Global monitoring is based on data produced </a:t>
            </a:r>
            <a:r>
              <a:rPr lang="en-GB" sz="2500" dirty="0">
                <a:solidFill>
                  <a:prstClr val="black"/>
                </a:solidFill>
              </a:rPr>
              <a:t>by </a:t>
            </a:r>
            <a:r>
              <a:rPr lang="en-GB" sz="2500" dirty="0" smtClean="0">
                <a:solidFill>
                  <a:prstClr val="black"/>
                </a:solidFill>
              </a:rPr>
              <a:t>countries, with NSOs having a key coordinating role at national level. If </a:t>
            </a:r>
            <a:r>
              <a:rPr lang="en-GB" sz="2500" dirty="0">
                <a:solidFill>
                  <a:prstClr val="black"/>
                </a:solidFill>
              </a:rPr>
              <a:t>estimates produced by </a:t>
            </a:r>
            <a:r>
              <a:rPr lang="en-GB" sz="2500" dirty="0" smtClean="0">
                <a:solidFill>
                  <a:prstClr val="black"/>
                </a:solidFill>
              </a:rPr>
              <a:t>international organizations, prior consultation with countries before publication</a:t>
            </a:r>
            <a:endParaRPr lang="en-GB" sz="2500" dirty="0">
              <a:solidFill>
                <a:prstClr val="black"/>
              </a:solidFill>
            </a:endParaRPr>
          </a:p>
        </p:txBody>
      </p:sp>
    </p:spTree>
    <p:extLst>
      <p:ext uri="{BB962C8B-B14F-4D97-AF65-F5344CB8AC3E}">
        <p14:creationId xmlns:p14="http://schemas.microsoft.com/office/powerpoint/2010/main" val="3811019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86" y="705852"/>
            <a:ext cx="11229473" cy="877416"/>
          </a:xfrm>
        </p:spPr>
        <p:txBody>
          <a:bodyPr>
            <a:normAutofit/>
          </a:bodyPr>
          <a:lstStyle/>
          <a:p>
            <a:r>
              <a:rPr lang="en-US" sz="4000" dirty="0" smtClean="0">
                <a:solidFill>
                  <a:schemeClr val="accent1">
                    <a:lumMod val="50000"/>
                  </a:schemeClr>
                </a:solidFill>
              </a:rPr>
              <a:t>The 5</a:t>
            </a:r>
            <a:r>
              <a:rPr lang="en-US" sz="4000" baseline="30000" dirty="0" smtClean="0">
                <a:solidFill>
                  <a:schemeClr val="accent1">
                    <a:lumMod val="50000"/>
                  </a:schemeClr>
                </a:solidFill>
              </a:rPr>
              <a:t>th</a:t>
            </a:r>
            <a:r>
              <a:rPr lang="en-US" sz="4000" dirty="0">
                <a:solidFill>
                  <a:schemeClr val="accent1">
                    <a:lumMod val="50000"/>
                  </a:schemeClr>
                </a:solidFill>
              </a:rPr>
              <a:t> </a:t>
            </a:r>
            <a:r>
              <a:rPr lang="en-US" sz="4000" dirty="0" smtClean="0">
                <a:solidFill>
                  <a:schemeClr val="accent1">
                    <a:lumMod val="50000"/>
                  </a:schemeClr>
                </a:solidFill>
              </a:rPr>
              <a:t>IAEG-SDG (March 2017):</a:t>
            </a:r>
            <a:endParaRPr lang="en-GB" sz="4000" b="1" dirty="0">
              <a:solidFill>
                <a:schemeClr val="accent1">
                  <a:lumMod val="50000"/>
                </a:schemeClr>
              </a:solidFill>
              <a:latin typeface="+mn-lt"/>
            </a:endParaRPr>
          </a:p>
        </p:txBody>
      </p:sp>
      <p:sp>
        <p:nvSpPr>
          <p:cNvPr id="3" name="Content Placeholder 2"/>
          <p:cNvSpPr>
            <a:spLocks noGrp="1"/>
          </p:cNvSpPr>
          <p:nvPr>
            <p:ph idx="1"/>
          </p:nvPr>
        </p:nvSpPr>
        <p:spPr>
          <a:xfrm>
            <a:off x="824386" y="1761067"/>
            <a:ext cx="10961214" cy="4924546"/>
          </a:xfrm>
        </p:spPr>
        <p:txBody>
          <a:bodyPr>
            <a:normAutofit/>
          </a:bodyPr>
          <a:lstStyle/>
          <a:p>
            <a:pPr marL="269875" indent="-269875">
              <a:buFont typeface="Wingdings" panose="05000000000000000000" pitchFamily="2" charset="2"/>
              <a:buChar char="§"/>
            </a:pPr>
            <a:r>
              <a:rPr lang="en-GB" sz="2800" dirty="0"/>
              <a:t>Encouraged custodian agencies to accelerate the work on Tier III </a:t>
            </a:r>
            <a:r>
              <a:rPr lang="en-GB" sz="2800" dirty="0" smtClean="0"/>
              <a:t>indicators</a:t>
            </a:r>
          </a:p>
          <a:p>
            <a:pPr marL="269875" indent="-269875">
              <a:buFont typeface="Wingdings" panose="05000000000000000000" pitchFamily="2" charset="2"/>
              <a:buChar char="§"/>
            </a:pPr>
            <a:r>
              <a:rPr lang="en-US" sz="2800" dirty="0" smtClean="0"/>
              <a:t>Approved </a:t>
            </a:r>
            <a:r>
              <a:rPr lang="en-US" sz="2800" dirty="0"/>
              <a:t>the upgrade of four out of eleven Tier III indicators that applied to move to the Tier II category, thus enabling global reporting to begin. </a:t>
            </a:r>
            <a:endParaRPr lang="en-US" sz="2800" dirty="0" smtClean="0"/>
          </a:p>
          <a:p>
            <a:pPr marL="443611" lvl="1" indent="-269875">
              <a:buFont typeface="Wingdings" panose="05000000000000000000" pitchFamily="2" charset="2"/>
              <a:buChar char="§"/>
            </a:pPr>
            <a:r>
              <a:rPr lang="en-US" sz="2400" dirty="0" smtClean="0"/>
              <a:t>For FAO</a:t>
            </a:r>
            <a:r>
              <a:rPr lang="en-US" sz="2400" dirty="0"/>
              <a:t>, </a:t>
            </a:r>
            <a:r>
              <a:rPr lang="en-US" sz="2400" dirty="0" smtClean="0"/>
              <a:t>approved the upgrade of two Tier III indicators: </a:t>
            </a:r>
            <a:r>
              <a:rPr lang="en-US" sz="2400" dirty="0"/>
              <a:t>the indicator of </a:t>
            </a:r>
            <a:r>
              <a:rPr lang="en-US" sz="2400" dirty="0" smtClean="0"/>
              <a:t>food </a:t>
            </a:r>
            <a:r>
              <a:rPr lang="en-US" sz="2400" dirty="0"/>
              <a:t>price anomalies (2.c.1) and </a:t>
            </a:r>
            <a:r>
              <a:rPr lang="en-US" sz="2400" dirty="0" smtClean="0"/>
              <a:t>of </a:t>
            </a:r>
            <a:r>
              <a:rPr lang="en-US" sz="2400" dirty="0"/>
              <a:t>women’s access to land (5.a.1</a:t>
            </a:r>
            <a:r>
              <a:rPr lang="en-US" sz="2400" dirty="0" smtClean="0"/>
              <a:t>).</a:t>
            </a:r>
          </a:p>
          <a:p>
            <a:pPr marL="269875" indent="-269875">
              <a:buFont typeface="Wingdings" panose="05000000000000000000" pitchFamily="2" charset="2"/>
              <a:buChar char="§"/>
            </a:pPr>
            <a:r>
              <a:rPr lang="en-US" sz="2800" dirty="0" smtClean="0"/>
              <a:t>Advised on the timeline for Tier category upgrades (autumn 2017-2018)</a:t>
            </a:r>
          </a:p>
          <a:p>
            <a:pPr marL="269875" indent="-269875">
              <a:buFont typeface="Wingdings" panose="05000000000000000000" pitchFamily="2" charset="2"/>
              <a:buChar char="§"/>
            </a:pPr>
            <a:r>
              <a:rPr lang="en-US" sz="2800" dirty="0" smtClean="0"/>
              <a:t>Presented new criteria for upgrading Tier III indicators: regionally representative pilot testing; information on NSOs’ involvement; draft metadata; information on governing bodies approval of new international standards;</a:t>
            </a:r>
          </a:p>
          <a:p>
            <a:pPr marL="0" indent="0">
              <a:buNone/>
            </a:pPr>
            <a:endParaRPr lang="en-GB" sz="2400"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125" y="239843"/>
            <a:ext cx="1575734" cy="1174438"/>
          </a:xfrm>
          <a:prstGeom prst="rect">
            <a:avLst/>
          </a:prstGeom>
          <a:noFill/>
          <a:ln>
            <a:noFill/>
          </a:ln>
        </p:spPr>
      </p:pic>
    </p:spTree>
    <p:extLst>
      <p:ext uri="{BB962C8B-B14F-4D97-AF65-F5344CB8AC3E}">
        <p14:creationId xmlns:p14="http://schemas.microsoft.com/office/powerpoint/2010/main" val="47810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03" y="722494"/>
            <a:ext cx="9720072" cy="824459"/>
          </a:xfrm>
        </p:spPr>
        <p:txBody>
          <a:bodyPr>
            <a:noAutofit/>
          </a:bodyPr>
          <a:lstStyle/>
          <a:p>
            <a:r>
              <a:rPr lang="en-US" sz="4000" dirty="0" smtClean="0">
                <a:solidFill>
                  <a:schemeClr val="accent1">
                    <a:lumMod val="50000"/>
                  </a:schemeClr>
                </a:solidFill>
              </a:rPr>
              <a:t>Status of SDG indicators under FAO custodianship as of April 2017</a:t>
            </a:r>
            <a:endParaRPr lang="en-GB" sz="3600" dirty="0"/>
          </a:p>
        </p:txBody>
      </p:sp>
      <p:graphicFrame>
        <p:nvGraphicFramePr>
          <p:cNvPr id="7" name="Content Placeholder 6"/>
          <p:cNvGraphicFramePr>
            <a:graphicFrameLocks noGrp="1"/>
          </p:cNvGraphicFramePr>
          <p:nvPr>
            <p:ph idx="1"/>
            <p:extLst/>
          </p:nvPr>
        </p:nvGraphicFramePr>
        <p:xfrm>
          <a:off x="-4" y="1712067"/>
          <a:ext cx="12192007" cy="5145932"/>
        </p:xfrm>
        <a:graphic>
          <a:graphicData uri="http://schemas.openxmlformats.org/drawingml/2006/table">
            <a:tbl>
              <a:tblPr firstRow="1" bandRow="1">
                <a:tableStyleId>{5C22544A-7EE6-4342-B048-85BDC9FD1C3A}</a:tableStyleId>
              </a:tblPr>
              <a:tblGrid>
                <a:gridCol w="2564806"/>
                <a:gridCol w="1069689"/>
                <a:gridCol w="1069689"/>
                <a:gridCol w="1069689"/>
                <a:gridCol w="1069689"/>
                <a:gridCol w="1069689"/>
                <a:gridCol w="1069689"/>
                <a:gridCol w="1069689"/>
                <a:gridCol w="1069689"/>
                <a:gridCol w="1069689"/>
              </a:tblGrid>
              <a:tr h="787351">
                <a:tc gridSpan="10">
                  <a:txBody>
                    <a:bodyPr/>
                    <a:lstStyle/>
                    <a:p>
                      <a:pPr algn="ctr" rtl="0" fontAlgn="ctr"/>
                      <a:r>
                        <a:rPr lang="en-GB" sz="2400" u="none" strike="noStrike" dirty="0">
                          <a:effectLst/>
                          <a:latin typeface="Arial" panose="020B0604020202020204" pitchFamily="34" charset="0"/>
                          <a:cs typeface="Arial" panose="020B0604020202020204" pitchFamily="34" charset="0"/>
                        </a:rPr>
                        <a:t>FAO as custodian </a:t>
                      </a:r>
                      <a:r>
                        <a:rPr lang="en-GB" sz="2400" u="none" strike="noStrike" dirty="0" smtClean="0">
                          <a:effectLst/>
                          <a:latin typeface="Arial" panose="020B0604020202020204" pitchFamily="34" charset="0"/>
                          <a:cs typeface="Arial" panose="020B0604020202020204" pitchFamily="34" charset="0"/>
                        </a:rPr>
                        <a:t>agency (21 indicators)</a:t>
                      </a:r>
                      <a:endParaRPr lang="en-GB" sz="24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38197">
                <a:tc>
                  <a:txBody>
                    <a:bodyPr/>
                    <a:lstStyle/>
                    <a:p>
                      <a:pPr algn="ctr" fontAlgn="b"/>
                      <a:r>
                        <a:rPr lang="en-GB" sz="2400" b="1" u="none" strike="noStrike" dirty="0">
                          <a:effectLst/>
                          <a:latin typeface="Arial" panose="020B0604020202020204" pitchFamily="34" charset="0"/>
                          <a:cs typeface="Arial" panose="020B0604020202020204" pitchFamily="34" charset="0"/>
                        </a:rPr>
                        <a:t>Goal</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gridSpan="9">
                  <a:txBody>
                    <a:bodyPr/>
                    <a:lstStyle/>
                    <a:p>
                      <a:pPr algn="ctr" fontAlgn="b"/>
                      <a:r>
                        <a:rPr lang="en-GB" sz="2400" b="1" u="none" strike="noStrike" dirty="0">
                          <a:effectLst/>
                          <a:latin typeface="Arial" panose="020B0604020202020204" pitchFamily="34" charset="0"/>
                          <a:cs typeface="Arial" panose="020B0604020202020204" pitchFamily="34" charset="0"/>
                        </a:rPr>
                        <a:t>Indicators</a:t>
                      </a:r>
                      <a:endParaRPr lang="en-GB"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33798">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2</a:t>
                      </a:r>
                      <a:r>
                        <a:rPr lang="en-GB" sz="1800" b="1" u="none" strike="noStrike" baseline="0" dirty="0" smtClean="0">
                          <a:effectLst/>
                          <a:latin typeface="Arial" panose="020B0604020202020204" pitchFamily="34" charset="0"/>
                          <a:cs typeface="Arial" panose="020B0604020202020204" pitchFamily="34" charset="0"/>
                        </a:rPr>
                        <a:t> </a:t>
                      </a:r>
                      <a:r>
                        <a:rPr lang="en-GB" sz="1600" u="none" strike="noStrike" baseline="0" dirty="0" smtClean="0">
                          <a:effectLst/>
                          <a:latin typeface="Arial" panose="020B0604020202020204" pitchFamily="34" charset="0"/>
                          <a:cs typeface="Arial" panose="020B0604020202020204" pitchFamily="34" charset="0"/>
                        </a:rPr>
                        <a:t>(Food security, Nutrition, Sustainable Agriculture)</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2.1.1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2.1.2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2.3.1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2.3.2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2.4.1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2.5.1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C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2.5.2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C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2.a.1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C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2.c.1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solidFill>
                      <a:srgbClr val="FFC000"/>
                    </a:solidFill>
                  </a:tcPr>
                </a:tc>
              </a:tr>
              <a:tr h="538197">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5</a:t>
                      </a:r>
                      <a:r>
                        <a:rPr lang="en-GB" sz="1600" b="1" u="none" strike="noStrike" dirty="0" smtClean="0">
                          <a:effectLst/>
                          <a:latin typeface="Arial" panose="020B0604020202020204" pitchFamily="34" charset="0"/>
                          <a:cs typeface="Arial" panose="020B0604020202020204" pitchFamily="34" charset="0"/>
                        </a:rPr>
                        <a:t> </a:t>
                      </a:r>
                      <a:r>
                        <a:rPr lang="en-GB" sz="1600" u="none" strike="noStrike" dirty="0" smtClean="0">
                          <a:effectLst/>
                          <a:latin typeface="Arial" panose="020B0604020202020204" pitchFamily="34" charset="0"/>
                          <a:cs typeface="Arial" panose="020B0604020202020204" pitchFamily="34" charset="0"/>
                        </a:rPr>
                        <a:t>(Gender equality)</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5.a.1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C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5.a.2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538197">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6 </a:t>
                      </a:r>
                      <a:r>
                        <a:rPr lang="en-GB" sz="1600" u="none" strike="noStrike" dirty="0" smtClean="0">
                          <a:effectLst/>
                          <a:latin typeface="Arial" panose="020B0604020202020204" pitchFamily="34" charset="0"/>
                          <a:cs typeface="Arial" panose="020B0604020202020204" pitchFamily="34" charset="0"/>
                        </a:rPr>
                        <a:t>(Use of Water)</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b="1" u="none" strike="noStrike">
                          <a:effectLst/>
                          <a:latin typeface="Arial" panose="020B0604020202020204" pitchFamily="34" charset="0"/>
                          <a:cs typeface="Arial" panose="020B0604020202020204" pitchFamily="34" charset="0"/>
                        </a:rPr>
                        <a:t>6.4.1</a:t>
                      </a:r>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6.4.2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C000"/>
                    </a:solidFill>
                  </a:tcPr>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833798">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12</a:t>
                      </a:r>
                      <a:r>
                        <a:rPr lang="en-GB" sz="1800" u="none" strike="noStrike" dirty="0" smtClean="0">
                          <a:effectLst/>
                          <a:latin typeface="Arial" panose="020B0604020202020204" pitchFamily="34" charset="0"/>
                          <a:cs typeface="Arial" panose="020B0604020202020204" pitchFamily="34" charset="0"/>
                        </a:rPr>
                        <a:t> </a:t>
                      </a:r>
                      <a:r>
                        <a:rPr lang="en-GB" sz="1600" u="none" strike="noStrike" dirty="0" smtClean="0">
                          <a:effectLst/>
                          <a:latin typeface="Arial" panose="020B0604020202020204" pitchFamily="34" charset="0"/>
                          <a:cs typeface="Arial" panose="020B0604020202020204" pitchFamily="34" charset="0"/>
                        </a:rPr>
                        <a:t>(Sustainable Consumption</a:t>
                      </a:r>
                      <a:r>
                        <a:rPr lang="en-GB" sz="1600" u="none" strike="noStrike" baseline="0" dirty="0" smtClean="0">
                          <a:effectLst/>
                          <a:latin typeface="Arial" panose="020B0604020202020204" pitchFamily="34" charset="0"/>
                          <a:cs typeface="Arial" panose="020B0604020202020204" pitchFamily="34" charset="0"/>
                        </a:rPr>
                        <a:t> and Production)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12.3.1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538197">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14</a:t>
                      </a:r>
                      <a:r>
                        <a:rPr lang="en-GB" sz="1800" u="none" strike="noStrike" dirty="0" smtClean="0">
                          <a:effectLst/>
                          <a:latin typeface="Arial" panose="020B0604020202020204" pitchFamily="34" charset="0"/>
                          <a:cs typeface="Arial" panose="020B0604020202020204" pitchFamily="34" charset="0"/>
                        </a:rPr>
                        <a:t> </a:t>
                      </a:r>
                      <a:r>
                        <a:rPr lang="en-GB" sz="1600" u="none" strike="noStrike" dirty="0" smtClean="0">
                          <a:effectLst/>
                          <a:latin typeface="Arial" panose="020B0604020202020204" pitchFamily="34" charset="0"/>
                          <a:cs typeface="Arial" panose="020B0604020202020204" pitchFamily="34" charset="0"/>
                        </a:rPr>
                        <a:t>(Oceans)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14.4.1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GB" sz="1800" b="1" u="none" strike="noStrike">
                          <a:effectLst/>
                          <a:latin typeface="Arial" panose="020B0604020202020204" pitchFamily="34" charset="0"/>
                          <a:cs typeface="Arial" panose="020B0604020202020204" pitchFamily="34" charset="0"/>
                        </a:rPr>
                        <a:t>14.6.1</a:t>
                      </a:r>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a:effectLst/>
                          <a:latin typeface="Arial" panose="020B0604020202020204" pitchFamily="34" charset="0"/>
                          <a:cs typeface="Arial" panose="020B0604020202020204" pitchFamily="34" charset="0"/>
                        </a:rPr>
                        <a:t>14.7.1</a:t>
                      </a:r>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14.b.1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FF0000"/>
                    </a:solidFill>
                  </a:tcPr>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r>
              <a:tr h="538197">
                <a:tc>
                  <a:txBody>
                    <a:bodyPr/>
                    <a:lstStyle/>
                    <a:p>
                      <a:pPr algn="l" fontAlgn="b"/>
                      <a:r>
                        <a:rPr lang="en-GB" sz="1800" b="1" u="none" strike="noStrike" dirty="0">
                          <a:effectLst/>
                          <a:latin typeface="Arial" panose="020B0604020202020204" pitchFamily="34" charset="0"/>
                          <a:cs typeface="Arial" panose="020B0604020202020204" pitchFamily="34" charset="0"/>
                        </a:rPr>
                        <a:t>Goal </a:t>
                      </a:r>
                      <a:r>
                        <a:rPr lang="en-GB" sz="1800" b="1" u="none" strike="noStrike" dirty="0" smtClean="0">
                          <a:effectLst/>
                          <a:latin typeface="Arial" panose="020B0604020202020204" pitchFamily="34" charset="0"/>
                          <a:cs typeface="Arial" panose="020B0604020202020204" pitchFamily="34" charset="0"/>
                        </a:rPr>
                        <a:t>15</a:t>
                      </a:r>
                      <a:r>
                        <a:rPr lang="en-GB" sz="1600" u="none" strike="noStrike" dirty="0" smtClean="0">
                          <a:effectLst/>
                          <a:latin typeface="Arial" panose="020B0604020202020204" pitchFamily="34" charset="0"/>
                          <a:cs typeface="Arial" panose="020B0604020202020204" pitchFamily="34" charset="0"/>
                        </a:rPr>
                        <a:t> (Life on Land)</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15.1.1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15.2.1</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800" b="1" u="none" strike="noStrike" dirty="0">
                          <a:effectLst/>
                          <a:latin typeface="Arial" panose="020B0604020202020204" pitchFamily="34" charset="0"/>
                          <a:cs typeface="Arial" panose="020B0604020202020204" pitchFamily="34" charset="0"/>
                        </a:rPr>
                        <a:t>15.4.2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GB"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nvPr>
        </p:nvGraphicFramePr>
        <p:xfrm>
          <a:off x="7120647" y="4357991"/>
          <a:ext cx="4893552" cy="2291264"/>
        </p:xfrm>
        <a:graphic>
          <a:graphicData uri="http://schemas.openxmlformats.org/drawingml/2006/table">
            <a:tbl>
              <a:tblPr firstRow="1" bandRow="1">
                <a:tableStyleId>{5C22544A-7EE6-4342-B048-85BDC9FD1C3A}</a:tableStyleId>
              </a:tblPr>
              <a:tblGrid>
                <a:gridCol w="728057"/>
                <a:gridCol w="4165495"/>
              </a:tblGrid>
              <a:tr h="370646">
                <a:tc>
                  <a:txBody>
                    <a:bodyPr/>
                    <a:lstStyle/>
                    <a:p>
                      <a:r>
                        <a:rPr lang="en-US" sz="1600" dirty="0" smtClean="0"/>
                        <a:t>TIER</a:t>
                      </a:r>
                      <a:endParaRPr lang="en-GB" sz="1600" dirty="0"/>
                    </a:p>
                  </a:txBody>
                  <a:tcPr/>
                </a:tc>
                <a:tc>
                  <a:txBody>
                    <a:bodyPr/>
                    <a:lstStyle/>
                    <a:p>
                      <a:r>
                        <a:rPr lang="en-GB" sz="1600" b="1" i="0" u="none" strike="noStrike" kern="1200" baseline="0" dirty="0" smtClean="0">
                          <a:solidFill>
                            <a:schemeClr val="lt1"/>
                          </a:solidFill>
                          <a:latin typeface="+mn-lt"/>
                          <a:ea typeface="+mn-ea"/>
                          <a:cs typeface="+mn-cs"/>
                        </a:rPr>
                        <a:t>LEVEL OF DEVELOPMENT</a:t>
                      </a:r>
                      <a:endParaRPr lang="en-GB" sz="1600" dirty="0"/>
                    </a:p>
                  </a:txBody>
                  <a:tcPr/>
                </a:tc>
              </a:tr>
              <a:tr h="640206">
                <a:tc>
                  <a:txBody>
                    <a:bodyPr/>
                    <a:lstStyle/>
                    <a:p>
                      <a:r>
                        <a:rPr lang="en-US" sz="2000" dirty="0" smtClean="0"/>
                        <a:t>I</a:t>
                      </a:r>
                      <a:endParaRPr lang="en-GB" sz="2000" dirty="0"/>
                    </a:p>
                  </a:txBody>
                  <a:tcPr>
                    <a:solidFill>
                      <a:srgbClr val="92D050"/>
                    </a:solidFill>
                  </a:tcPr>
                </a:tc>
                <a:tc>
                  <a:txBody>
                    <a:bodyPr/>
                    <a:lstStyle/>
                    <a:p>
                      <a:r>
                        <a:rPr lang="en-GB" sz="1800" b="0" i="0" u="none" strike="noStrike" kern="1200" baseline="0" dirty="0" smtClean="0">
                          <a:solidFill>
                            <a:schemeClr val="dk1"/>
                          </a:solidFill>
                          <a:latin typeface="+mn-lt"/>
                          <a:ea typeface="+mn-ea"/>
                          <a:cs typeface="+mn-cs"/>
                        </a:rPr>
                        <a:t>Established methodology exists and data already widely available</a:t>
                      </a:r>
                      <a:endParaRPr lang="en-GB" sz="1800" dirty="0"/>
                    </a:p>
                  </a:txBody>
                  <a:tcPr>
                    <a:solidFill>
                      <a:srgbClr val="92D050"/>
                    </a:solidFill>
                  </a:tcPr>
                </a:tc>
              </a:tr>
              <a:tr h="640206">
                <a:tc>
                  <a:txBody>
                    <a:bodyPr/>
                    <a:lstStyle/>
                    <a:p>
                      <a:r>
                        <a:rPr lang="en-US" sz="2000" dirty="0" smtClean="0"/>
                        <a:t>II</a:t>
                      </a:r>
                      <a:endParaRPr lang="en-GB" sz="2000" dirty="0"/>
                    </a:p>
                  </a:txBody>
                  <a:tcPr>
                    <a:solidFill>
                      <a:srgbClr val="FFC000"/>
                    </a:solidFill>
                  </a:tcPr>
                </a:tc>
                <a:tc>
                  <a:txBody>
                    <a:bodyPr/>
                    <a:lstStyle/>
                    <a:p>
                      <a:r>
                        <a:rPr lang="en-US" sz="1800" b="0" i="0" u="none" strike="noStrike" kern="1200" baseline="0" dirty="0" smtClean="0">
                          <a:solidFill>
                            <a:schemeClr val="dk1"/>
                          </a:solidFill>
                          <a:latin typeface="+mn-lt"/>
                          <a:ea typeface="+mn-ea"/>
                          <a:cs typeface="+mn-cs"/>
                        </a:rPr>
                        <a:t>Methodology established but data not </a:t>
                      </a:r>
                      <a:r>
                        <a:rPr lang="en-GB" sz="1800" b="0" i="0" u="none" strike="noStrike" kern="1200" baseline="0" dirty="0" smtClean="0">
                          <a:solidFill>
                            <a:schemeClr val="dk1"/>
                          </a:solidFill>
                          <a:latin typeface="+mn-lt"/>
                          <a:ea typeface="+mn-ea"/>
                          <a:cs typeface="+mn-cs"/>
                        </a:rPr>
                        <a:t>easily available (&gt;50% country coverage)</a:t>
                      </a:r>
                      <a:endParaRPr lang="en-GB" sz="1800" dirty="0"/>
                    </a:p>
                  </a:txBody>
                  <a:tcPr>
                    <a:solidFill>
                      <a:srgbClr val="FFC000"/>
                    </a:solidFill>
                  </a:tcPr>
                </a:tc>
              </a:tr>
              <a:tr h="640206">
                <a:tc>
                  <a:txBody>
                    <a:bodyPr/>
                    <a:lstStyle/>
                    <a:p>
                      <a:r>
                        <a:rPr lang="en-US" sz="2000" dirty="0" smtClean="0"/>
                        <a:t>III</a:t>
                      </a:r>
                      <a:endParaRPr lang="en-GB" sz="2000" dirty="0"/>
                    </a:p>
                  </a:txBody>
                  <a:tcPr>
                    <a:solidFill>
                      <a:srgbClr val="FF0000"/>
                    </a:solidFill>
                  </a:tcPr>
                </a:tc>
                <a:tc>
                  <a:txBody>
                    <a:bodyPr/>
                    <a:lstStyle/>
                    <a:p>
                      <a:r>
                        <a:rPr lang="en-GB" sz="1800" b="0" i="0" u="none" strike="noStrike" kern="1200" baseline="0" dirty="0" smtClean="0">
                          <a:solidFill>
                            <a:schemeClr val="dk1"/>
                          </a:solidFill>
                          <a:latin typeface="+mn-lt"/>
                          <a:ea typeface="+mn-ea"/>
                          <a:cs typeface="+mn-cs"/>
                        </a:rPr>
                        <a:t>Internationally agreed methodology </a:t>
                      </a:r>
                      <a:r>
                        <a:rPr lang="en-US" sz="1800" b="0" i="0" u="none" strike="noStrike" kern="1200" baseline="0" dirty="0" smtClean="0">
                          <a:solidFill>
                            <a:schemeClr val="dk1"/>
                          </a:solidFill>
                          <a:latin typeface="+mn-lt"/>
                          <a:ea typeface="+mn-ea"/>
                          <a:cs typeface="+mn-cs"/>
                        </a:rPr>
                        <a:t>not yet developed, data largely </a:t>
                      </a:r>
                      <a:r>
                        <a:rPr lang="en-GB" sz="1800" b="0" i="0" u="none" strike="noStrike" kern="1200" baseline="0" dirty="0" smtClean="0">
                          <a:solidFill>
                            <a:schemeClr val="dk1"/>
                          </a:solidFill>
                          <a:latin typeface="+mn-lt"/>
                          <a:ea typeface="+mn-ea"/>
                          <a:cs typeface="+mn-cs"/>
                        </a:rPr>
                        <a:t>unavailable</a:t>
                      </a:r>
                      <a:endParaRPr lang="en-GB" sz="1800" dirty="0"/>
                    </a:p>
                  </a:txBody>
                  <a:tcPr>
                    <a:solidFill>
                      <a:srgbClr val="FF0000"/>
                    </a:solidFill>
                  </a:tcPr>
                </a:tc>
              </a:tr>
            </a:tbl>
          </a:graphicData>
        </a:graphic>
      </p:graphicFrame>
    </p:spTree>
    <p:extLst>
      <p:ext uri="{BB962C8B-B14F-4D97-AF65-F5344CB8AC3E}">
        <p14:creationId xmlns:p14="http://schemas.microsoft.com/office/powerpoint/2010/main" val="300147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FAO key immediate priorities:</a:t>
            </a:r>
            <a:endParaRPr lang="en-GB" dirty="0">
              <a:solidFill>
                <a:schemeClr val="accent1">
                  <a:lumMod val="50000"/>
                </a:schemeClr>
              </a:solidFill>
            </a:endParaRPr>
          </a:p>
        </p:txBody>
      </p:sp>
      <p:sp>
        <p:nvSpPr>
          <p:cNvPr id="3" name="Content Placeholder 2"/>
          <p:cNvSpPr>
            <a:spLocks noGrp="1"/>
          </p:cNvSpPr>
          <p:nvPr>
            <p:ph idx="1"/>
          </p:nvPr>
        </p:nvSpPr>
        <p:spPr>
          <a:xfrm>
            <a:off x="1024128" y="2072132"/>
            <a:ext cx="10891948" cy="4404868"/>
          </a:xfrm>
        </p:spPr>
        <p:txBody>
          <a:bodyPr>
            <a:normAutofit/>
          </a:bodyPr>
          <a:lstStyle/>
          <a:p>
            <a:pPr>
              <a:buFont typeface="Wingdings" panose="05000000000000000000" pitchFamily="2" charset="2"/>
              <a:buChar char="Ø"/>
            </a:pPr>
            <a:r>
              <a:rPr lang="en-US" sz="2800" dirty="0" smtClean="0"/>
              <a:t>Accelerate the work </a:t>
            </a:r>
            <a:r>
              <a:rPr lang="en-US" sz="2800" dirty="0"/>
              <a:t>on Tier III indicator </a:t>
            </a:r>
            <a:r>
              <a:rPr lang="en-US" sz="2800" dirty="0" smtClean="0"/>
              <a:t>in order to </a:t>
            </a:r>
            <a:r>
              <a:rPr lang="en-US" sz="2800" dirty="0"/>
              <a:t>upgrade </a:t>
            </a:r>
            <a:r>
              <a:rPr lang="en-US" sz="2800" dirty="0" smtClean="0"/>
              <a:t>all the </a:t>
            </a:r>
            <a:r>
              <a:rPr lang="en-US" sz="2800" dirty="0"/>
              <a:t>remaining indicators </a:t>
            </a:r>
            <a:r>
              <a:rPr lang="en-US" sz="2800" dirty="0" smtClean="0"/>
              <a:t>(8) at </a:t>
            </a:r>
            <a:r>
              <a:rPr lang="en-US" sz="2800" dirty="0"/>
              <a:t>the next IAEG-SDG session in October </a:t>
            </a:r>
            <a:r>
              <a:rPr lang="en-US" sz="2800" dirty="0" smtClean="0"/>
              <a:t>2017.</a:t>
            </a:r>
          </a:p>
          <a:p>
            <a:pPr>
              <a:buFont typeface="Wingdings" panose="05000000000000000000" pitchFamily="2" charset="2"/>
              <a:buChar char="Ø"/>
            </a:pPr>
            <a:r>
              <a:rPr lang="en-US" sz="2800" dirty="0" smtClean="0"/>
              <a:t>Intensify statistical capacity development support across all 21 SDG indicators.</a:t>
            </a:r>
          </a:p>
          <a:p>
            <a:pPr>
              <a:buFont typeface="Wingdings" panose="05000000000000000000" pitchFamily="2" charset="2"/>
              <a:buChar char="Ø"/>
            </a:pPr>
            <a:r>
              <a:rPr lang="en-US" sz="2800" dirty="0" smtClean="0"/>
              <a:t>Advise countries on aligning their national monitoring framework to the SDG indicators and assisting in data gap analyses</a:t>
            </a:r>
            <a:r>
              <a:rPr lang="en-US" sz="2800" dirty="0"/>
              <a:t>.</a:t>
            </a:r>
            <a:endParaRPr lang="en-US" sz="2800" dirty="0" smtClean="0"/>
          </a:p>
        </p:txBody>
      </p:sp>
    </p:spTree>
    <p:extLst>
      <p:ext uri="{BB962C8B-B14F-4D97-AF65-F5344CB8AC3E}">
        <p14:creationId xmlns:p14="http://schemas.microsoft.com/office/powerpoint/2010/main" val="353572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859772" cy="1108673"/>
          </a:xfrm>
        </p:spPr>
        <p:txBody>
          <a:bodyPr>
            <a:normAutofit/>
          </a:bodyPr>
          <a:lstStyle/>
          <a:p>
            <a:r>
              <a:rPr lang="en-US" sz="4400" dirty="0" smtClean="0">
                <a:solidFill>
                  <a:schemeClr val="accent1">
                    <a:lumMod val="50000"/>
                  </a:schemeClr>
                </a:solidFill>
              </a:rPr>
              <a:t>FAO’s work on SDG indicator methodologies</a:t>
            </a:r>
            <a:endParaRPr lang="en-GB" sz="4400" dirty="0">
              <a:solidFill>
                <a:schemeClr val="accent1">
                  <a:lumMod val="50000"/>
                </a:schemeClr>
              </a:solidFill>
            </a:endParaRPr>
          </a:p>
        </p:txBody>
      </p:sp>
      <p:sp>
        <p:nvSpPr>
          <p:cNvPr id="3" name="Content Placeholder 2"/>
          <p:cNvSpPr>
            <a:spLocks noGrp="1"/>
          </p:cNvSpPr>
          <p:nvPr>
            <p:ph idx="1"/>
          </p:nvPr>
        </p:nvSpPr>
        <p:spPr>
          <a:xfrm>
            <a:off x="809470" y="1693889"/>
            <a:ext cx="11179330" cy="5164111"/>
          </a:xfrm>
        </p:spPr>
        <p:txBody>
          <a:bodyPr>
            <a:noAutofit/>
          </a:bodyPr>
          <a:lstStyle/>
          <a:p>
            <a:pPr marL="269875" indent="-269875">
              <a:lnSpc>
                <a:spcPct val="120000"/>
              </a:lnSpc>
              <a:spcBef>
                <a:spcPts val="0"/>
              </a:spcBef>
              <a:spcAft>
                <a:spcPts val="600"/>
              </a:spcAft>
              <a:buFont typeface="Wingdings" panose="05000000000000000000" pitchFamily="2" charset="2"/>
              <a:buChar char="§"/>
            </a:pPr>
            <a:r>
              <a:rPr lang="en-US" sz="2600" dirty="0" smtClean="0"/>
              <a:t>In some cases, no internationally agreed </a:t>
            </a:r>
            <a:r>
              <a:rPr lang="en-US" sz="2600" i="1" dirty="0" smtClean="0"/>
              <a:t>operational</a:t>
            </a:r>
            <a:r>
              <a:rPr lang="en-US" sz="2600" dirty="0" smtClean="0"/>
              <a:t> definition, for example:</a:t>
            </a:r>
          </a:p>
          <a:p>
            <a:pPr marL="452755" lvl="2" indent="-269875">
              <a:lnSpc>
                <a:spcPct val="120000"/>
              </a:lnSpc>
              <a:spcBef>
                <a:spcPts val="0"/>
              </a:spcBef>
              <a:spcAft>
                <a:spcPts val="600"/>
              </a:spcAft>
              <a:buFont typeface="Wingdings" panose="05000000000000000000" pitchFamily="2" charset="2"/>
              <a:buChar char="§"/>
            </a:pPr>
            <a:r>
              <a:rPr lang="en-US" sz="2000" dirty="0" smtClean="0"/>
              <a:t>Definition of small-scale producer (indicators 2.3.1 and 2.3.2)</a:t>
            </a:r>
          </a:p>
          <a:p>
            <a:pPr marL="452755" lvl="2" indent="-269875">
              <a:lnSpc>
                <a:spcPct val="120000"/>
              </a:lnSpc>
              <a:spcBef>
                <a:spcPts val="0"/>
              </a:spcBef>
              <a:spcAft>
                <a:spcPts val="600"/>
              </a:spcAft>
              <a:buFont typeface="Wingdings" panose="05000000000000000000" pitchFamily="2" charset="2"/>
              <a:buChar char="§"/>
            </a:pPr>
            <a:r>
              <a:rPr lang="en-US" sz="2000" dirty="0" smtClean="0"/>
              <a:t>Definition of agricultural sustainability (indicators 2.4.1)</a:t>
            </a:r>
          </a:p>
          <a:p>
            <a:pPr marL="452755" lvl="2" indent="-269875">
              <a:lnSpc>
                <a:spcPct val="120000"/>
              </a:lnSpc>
              <a:spcBef>
                <a:spcPts val="0"/>
              </a:spcBef>
              <a:spcAft>
                <a:spcPts val="600"/>
              </a:spcAft>
              <a:buFont typeface="Wingdings" panose="05000000000000000000" pitchFamily="2" charset="2"/>
              <a:buChar char="§"/>
            </a:pPr>
            <a:r>
              <a:rPr lang="en-US" sz="2000" dirty="0" smtClean="0"/>
              <a:t>Definition of rural/urban areas (most SDG indicators)</a:t>
            </a:r>
          </a:p>
          <a:p>
            <a:pPr marL="269875" lvl="1" indent="-269875">
              <a:lnSpc>
                <a:spcPct val="120000"/>
              </a:lnSpc>
              <a:spcBef>
                <a:spcPts val="0"/>
              </a:spcBef>
              <a:spcAft>
                <a:spcPts val="600"/>
              </a:spcAft>
              <a:buFont typeface="Wingdings" panose="05000000000000000000" pitchFamily="2" charset="2"/>
              <a:buChar char="§"/>
            </a:pPr>
            <a:r>
              <a:rPr lang="en-US" sz="2600" dirty="0" smtClean="0"/>
              <a:t>In other cases, an internationally agreed methodology, has not yet been developed (e.g. indicators 5.a.2, 12.3.1)</a:t>
            </a:r>
          </a:p>
          <a:p>
            <a:pPr marL="269875" lvl="1" indent="-269875">
              <a:lnSpc>
                <a:spcPct val="120000"/>
              </a:lnSpc>
              <a:spcBef>
                <a:spcPts val="0"/>
              </a:spcBef>
              <a:spcAft>
                <a:spcPts val="600"/>
              </a:spcAft>
              <a:buFont typeface="Wingdings" panose="05000000000000000000" pitchFamily="2" charset="2"/>
              <a:buChar char="§"/>
            </a:pPr>
            <a:r>
              <a:rPr lang="en-US" sz="2600" dirty="0" smtClean="0"/>
              <a:t>In response, FAO is developing new methodological proposals and survey tools, and is also organizing expert meetings, pilot tests, and country consultations</a:t>
            </a:r>
          </a:p>
        </p:txBody>
      </p:sp>
    </p:spTree>
    <p:extLst>
      <p:ext uri="{BB962C8B-B14F-4D97-AF65-F5344CB8AC3E}">
        <p14:creationId xmlns:p14="http://schemas.microsoft.com/office/powerpoint/2010/main" val="4251327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Pietro Presentation Council April 2017</Template>
  <TotalTime>1817</TotalTime>
  <Words>1933</Words>
  <Application>Microsoft Office PowerPoint</Application>
  <PresentationFormat>Widescreen</PresentationFormat>
  <Paragraphs>162</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Tw Cen MT</vt:lpstr>
      <vt:lpstr>Tw Cen MT Condensed</vt:lpstr>
      <vt:lpstr>Wingdings</vt:lpstr>
      <vt:lpstr>Wingdings 3</vt:lpstr>
      <vt:lpstr>Integral</vt:lpstr>
      <vt:lpstr> The Global SDG indicators process and fao’s role in support to countries </vt:lpstr>
      <vt:lpstr>the Global SDG INDICATOR framework</vt:lpstr>
      <vt:lpstr>The 48th un Statistical Commission (March 2017):</vt:lpstr>
      <vt:lpstr>The role of custodian agencies</vt:lpstr>
      <vt:lpstr>main decisions to date on Global reporting</vt:lpstr>
      <vt:lpstr>The 5th IAEG-SDG (March 2017):</vt:lpstr>
      <vt:lpstr>Status of SDG indicators under FAO custodianship as of April 2017</vt:lpstr>
      <vt:lpstr>FAO key immediate priorities:</vt:lpstr>
      <vt:lpstr>FAO’s work on SDG indicator methodologies</vt:lpstr>
      <vt:lpstr>FAO capacity development STRATEGY for SDG reporting</vt:lpstr>
      <vt:lpstr>Example of capacity development SDG Indicator 2.1.2 – Prevalence of moderate or severe food insecurity in the population based on the Food Insecurity Experience Scale (FIES)</vt:lpstr>
      <vt:lpstr>Country’s support on the fies</vt:lpstr>
      <vt:lpstr>Country’s implementation of the FIES</vt:lpstr>
      <vt:lpstr>Conclusion: The importance of aligning national and global monitoring frameworks </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Recent decisions of the United Nations Statistical Commission and the Inter-agency and Expert Group on Sustainable Development Goal Indicators on the SDG Indicator Framework (March 2017) </dc:title>
  <dc:creator>Navarro, DorianKalamvrezos (EST)</dc:creator>
  <cp:lastModifiedBy>Navarro, DorianKalamvrezos (EST)</cp:lastModifiedBy>
  <cp:revision>24</cp:revision>
  <cp:lastPrinted>2017-06-16T17:02:06Z</cp:lastPrinted>
  <dcterms:created xsi:type="dcterms:W3CDTF">2017-06-12T14:25:56Z</dcterms:created>
  <dcterms:modified xsi:type="dcterms:W3CDTF">2017-06-16T17:10:39Z</dcterms:modified>
</cp:coreProperties>
</file>