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68" r:id="rId6"/>
    <p:sldId id="262" r:id="rId7"/>
    <p:sldId id="264" r:id="rId8"/>
    <p:sldId id="265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4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7BA7-2163-400E-A527-FEC0A37D3BE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495B-9986-4B5E-A191-46412BC55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179" y="176464"/>
            <a:ext cx="11069053" cy="25506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4000" dirty="0" smtClean="0">
                <a:latin typeface="+mn-lt"/>
              </a:rPr>
              <a:t/>
            </a:r>
            <a:br>
              <a:rPr lang="sr-Cyrl-RS" sz="4000" dirty="0" smtClean="0">
                <a:latin typeface="+mn-lt"/>
              </a:rPr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 smtClean="0">
                <a:latin typeface="+mn-lt"/>
              </a:rPr>
              <a:t>Извештај о раду за 2016. годину и план рада за 2017.</a:t>
            </a:r>
            <a:r>
              <a:rPr lang="sr-Latn-RS" sz="4000" dirty="0" smtClean="0">
                <a:latin typeface="+mn-lt"/>
              </a:rPr>
              <a:t> </a:t>
            </a:r>
            <a:r>
              <a:rPr lang="sr-Cyrl-RS" sz="4000" dirty="0" smtClean="0">
                <a:latin typeface="+mn-lt"/>
              </a:rPr>
              <a:t>годину за </a:t>
            </a:r>
            <a:r>
              <a:rPr lang="sr-Cyrl-RS" sz="4000" dirty="0">
                <a:latin typeface="+mn-lt"/>
              </a:rPr>
              <a:t>Одељење</a:t>
            </a:r>
            <a:br>
              <a:rPr lang="sr-Cyrl-RS" sz="4000" dirty="0">
                <a:latin typeface="+mn-lt"/>
              </a:rPr>
            </a:br>
            <a:r>
              <a:rPr lang="sr-Cyrl-RS" sz="4000" dirty="0"/>
              <a:t>шумарске</a:t>
            </a:r>
            <a:r>
              <a:rPr lang="sr-Cyrl-RS" sz="4000" dirty="0">
                <a:latin typeface="+mn-lt"/>
              </a:rPr>
              <a:t> и ловне инспекције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4800" dirty="0" smtClean="0"/>
          </a:p>
          <a:p>
            <a:endParaRPr lang="sr-Cyrl-RS" sz="4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986700"/>
            <a:ext cx="7620000" cy="37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311063" cy="898358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</a:rPr>
              <a:t>            </a:t>
            </a:r>
            <a:r>
              <a:rPr lang="sr-Cyrl-RS" sz="3600" dirty="0" smtClean="0">
                <a:latin typeface="+mn-lt"/>
              </a:rPr>
              <a:t>        Активности </a:t>
            </a:r>
            <a:r>
              <a:rPr lang="sr-Cyrl-RS" sz="3600" dirty="0" smtClean="0">
                <a:latin typeface="+mn-lt"/>
              </a:rPr>
              <a:t>у 2016. години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898358"/>
            <a:ext cx="11566358" cy="580724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sr-Cyrl-CS" sz="7200" dirty="0" smtClean="0"/>
              <a:t>Након </a:t>
            </a:r>
            <a:r>
              <a:rPr lang="sr-Cyrl-CS" sz="7200" dirty="0"/>
              <a:t>измена и допуна Закона о шумама, који је ступио на снагу у новембру 2015. године, инспекција </a:t>
            </a:r>
            <a:r>
              <a:rPr lang="sr-Cyrl-CS" sz="7200" dirty="0" smtClean="0"/>
              <a:t>и чувари шума су добили </a:t>
            </a:r>
            <a:r>
              <a:rPr lang="sr-Cyrl-CS" sz="7200" dirty="0"/>
              <a:t>овлашћења и </a:t>
            </a:r>
            <a:r>
              <a:rPr lang="sr-Cyrl-CS" sz="7200" dirty="0" smtClean="0"/>
              <a:t>почели </a:t>
            </a:r>
            <a:r>
              <a:rPr lang="sr-Cyrl-CS" sz="7200" dirty="0"/>
              <a:t>са појачаном контролом промета дрвета, што је дало позитивне резултате </a:t>
            </a:r>
            <a:r>
              <a:rPr lang="sr-Cyrl-CS" sz="7200" dirty="0" smtClean="0"/>
              <a:t>(привремено је одузето 3</a:t>
            </a:r>
            <a:r>
              <a:rPr lang="en-US" sz="7200" dirty="0" smtClean="0"/>
              <a:t>648</a:t>
            </a:r>
            <a:r>
              <a:rPr lang="sr-Cyrl-CS" sz="7200" dirty="0" smtClean="0"/>
              <a:t> </a:t>
            </a:r>
            <a:r>
              <a:rPr lang="en-US" sz="7200" dirty="0" smtClean="0"/>
              <a:t>m</a:t>
            </a:r>
            <a:r>
              <a:rPr lang="sr-Cyrl-CS" sz="7200" dirty="0" smtClean="0"/>
              <a:t>3 дрвета и повећано </a:t>
            </a:r>
            <a:r>
              <a:rPr lang="sr-Cyrl-CS" sz="7200" dirty="0"/>
              <a:t>је </a:t>
            </a:r>
            <a:r>
              <a:rPr lang="sr-Cyrl-CS" sz="7200" dirty="0" smtClean="0"/>
              <a:t>плаћање </a:t>
            </a:r>
            <a:r>
              <a:rPr lang="sr-Cyrl-CS" sz="7200" dirty="0"/>
              <a:t>накнаде за посечено дрво). </a:t>
            </a:r>
            <a:endParaRPr lang="sr-Cyrl-CS" sz="7200" dirty="0" smtClean="0"/>
          </a:p>
          <a:p>
            <a:pPr algn="just"/>
            <a:r>
              <a:rPr lang="sr-Cyrl-RS" sz="7200" dirty="0" smtClean="0"/>
              <a:t> Уз редовне активности вршене су и акцијске контроле, односно инспектори су вршили контролу на подручја на којима не врше редован надзор.</a:t>
            </a:r>
          </a:p>
          <a:p>
            <a:pPr algn="just"/>
            <a:r>
              <a:rPr lang="sr-Cyrl-RS" sz="7200" dirty="0" smtClean="0"/>
              <a:t>Вршене су контроле лова (суботом и недељом), као и контроле законитости рада ловачких удружења. </a:t>
            </a:r>
          </a:p>
          <a:p>
            <a:pPr algn="just"/>
            <a:r>
              <a:rPr lang="sr-Cyrl-RS" sz="7200" dirty="0" smtClean="0"/>
              <a:t>Вршено је издавање уверења о пореклу садног материјала као и контрола рада поверених послова.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Урађена су два правилника: Правилник о легитимацији чувара шума и Правилник о облику и садржини шумског жига, обрасцу пропратнице, односно отпремнице, условима и начину жигосања посеченог дрвета, начину вођења евиденције и начину жигосања, односно обележавања четинарских стабала намењених за новогодишње и друге празнике.</a:t>
            </a:r>
          </a:p>
          <a:p>
            <a:pPr algn="just"/>
            <a:r>
              <a:rPr lang="sr-Cyrl-CS" sz="7200" dirty="0" smtClean="0"/>
              <a:t>Уведена </a:t>
            </a:r>
            <a:r>
              <a:rPr lang="sr-Cyrl-CS" sz="7200" dirty="0"/>
              <a:t>су недељна извештавања (извештај о раду и план рада) како би се што ефикасније координирао </a:t>
            </a:r>
            <a:r>
              <a:rPr lang="sr-Cyrl-CS" sz="7200" dirty="0" smtClean="0"/>
              <a:t>и пратио рад инспектора.</a:t>
            </a:r>
            <a:endParaRPr lang="sr-Cyrl-RS" sz="7200" dirty="0" smtClean="0"/>
          </a:p>
          <a:p>
            <a:pPr algn="just"/>
            <a:r>
              <a:rPr lang="sr-Cyrl-RS" sz="7200" dirty="0" smtClean="0"/>
              <a:t>У 2016. години ступио је на снагу Закон о инспекцијском надзору и инспекција је у складу са одредбама тог закона урадила следеће:</a:t>
            </a:r>
          </a:p>
          <a:p>
            <a:pPr algn="just"/>
            <a:r>
              <a:rPr lang="sr-Cyrl-RS" sz="7200" dirty="0" smtClean="0"/>
              <a:t>Израђене су и објављене контролне листе по свим законима који су предмет контроле инспекције.</a:t>
            </a:r>
          </a:p>
          <a:p>
            <a:pPr algn="just"/>
            <a:r>
              <a:rPr lang="sr-Cyrl-RS" sz="7200" dirty="0" smtClean="0"/>
              <a:t>Усклађени су и урађени нови обрасци инспекцијских записника и потврда о одузетим предметима.</a:t>
            </a:r>
          </a:p>
          <a:p>
            <a:pPr algn="just"/>
            <a:r>
              <a:rPr lang="sr-Cyrl-RS" sz="7200" dirty="0" smtClean="0"/>
              <a:t>Одржани су састанци са инспекторима у циљу што ефикасније примене овог Закона.</a:t>
            </a:r>
          </a:p>
          <a:p>
            <a:pPr algn="just"/>
            <a:r>
              <a:rPr lang="sr-Cyrl-RS" sz="7200" dirty="0" smtClean="0"/>
              <a:t>Урађене су нове службене легитимације .</a:t>
            </a:r>
          </a:p>
          <a:p>
            <a:pPr algn="just"/>
            <a:r>
              <a:rPr lang="sr-Cyrl-RS" sz="7200" dirty="0" smtClean="0"/>
              <a:t>Донет је план рада за 2017. годину, који је дат на мишљење координационај комисији и по прибављеном мишљењу биће објављен на интернет страници Управе за шуме</a:t>
            </a:r>
          </a:p>
          <a:p>
            <a:pPr algn="just"/>
            <a:endParaRPr lang="sr-Cyrl-RS" dirty="0" smtClean="0"/>
          </a:p>
          <a:p>
            <a:pPr marL="0" indent="0" algn="just">
              <a:buNone/>
            </a:pPr>
            <a:r>
              <a:rPr lang="sr-Cyrl-RS" sz="3600" b="1" dirty="0" smtClean="0"/>
              <a:t>          </a:t>
            </a:r>
          </a:p>
          <a:p>
            <a:pPr marL="0" indent="0">
              <a:buNone/>
            </a:pPr>
            <a:r>
              <a:rPr lang="sr-Cyrl-RS" sz="3600" b="1" dirty="0"/>
              <a:t>	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04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283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+mn-lt"/>
              </a:rPr>
              <a:t>Преглед извршених контрола промета </a:t>
            </a:r>
            <a:r>
              <a:rPr lang="ru-RU" sz="3600" dirty="0" smtClean="0">
                <a:latin typeface="+mn-lt"/>
              </a:rPr>
              <a:t>     закључно </a:t>
            </a:r>
            <a:r>
              <a:rPr lang="ru-RU" sz="3600" dirty="0">
                <a:latin typeface="+mn-lt"/>
              </a:rPr>
              <a:t>са новембром 2016</a:t>
            </a:r>
            <a:r>
              <a:rPr lang="ru-RU" sz="3600" dirty="0" smtClean="0">
                <a:latin typeface="+mn-lt"/>
              </a:rPr>
              <a:t>. године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99020"/>
              </p:ext>
            </p:extLst>
          </p:nvPr>
        </p:nvGraphicFramePr>
        <p:xfrm>
          <a:off x="695456" y="1957590"/>
          <a:ext cx="11024318" cy="421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040"/>
                <a:gridCol w="1378040"/>
                <a:gridCol w="1505475"/>
                <a:gridCol w="1250605"/>
                <a:gridCol w="1378040"/>
                <a:gridCol w="1716506"/>
                <a:gridCol w="1349467"/>
                <a:gridCol w="1068145"/>
              </a:tblGrid>
              <a:tr h="176481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Одсек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Број</a:t>
                      </a:r>
                      <a:r>
                        <a:rPr lang="sr-Cyrl-RS" baseline="0" dirty="0" smtClean="0"/>
                        <a:t> контрола од стране инспектора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по контролама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по обавештењима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Поднето пријава укупно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Привремено одузето дрвета по контролама инспектора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Привремено одузето дрвета по обавештењима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 привремено одузето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67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203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67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1386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256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526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67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395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042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Пок. Секр.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146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67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900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301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407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708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1168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1488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2656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4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Преглед рада инспекције по одсецима  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08113"/>
              </p:ext>
            </p:extLst>
          </p:nvPr>
        </p:nvGraphicFramePr>
        <p:xfrm>
          <a:off x="1091822" y="1501252"/>
          <a:ext cx="9962864" cy="526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58"/>
                <a:gridCol w="1245358"/>
                <a:gridCol w="1245358"/>
                <a:gridCol w="1245358"/>
                <a:gridCol w="1245358"/>
                <a:gridCol w="1245358"/>
                <a:gridCol w="1245358"/>
                <a:gridCol w="1245358"/>
              </a:tblGrid>
              <a:tr h="1389955">
                <a:tc>
                  <a:txBody>
                    <a:bodyPr/>
                    <a:lstStyle/>
                    <a:p>
                      <a:pPr algn="ctr"/>
                      <a:endParaRPr lang="sr-Cyrl-RS" sz="1600" dirty="0" smtClean="0"/>
                    </a:p>
                    <a:p>
                      <a:pPr algn="ctr"/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Одсек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извршених контрола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донетих решења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донетих</a:t>
                      </a:r>
                      <a:r>
                        <a:rPr lang="sr-Cyrl-RS" sz="1600" baseline="0" dirty="0" smtClean="0"/>
                        <a:t> </a:t>
                      </a:r>
                      <a:r>
                        <a:rPr lang="sr-Cyrl-RS" sz="1600" dirty="0" smtClean="0"/>
                        <a:t>уверења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 прекршајних</a:t>
                      </a:r>
                      <a:r>
                        <a:rPr lang="sr-Cyrl-RS" sz="1600" baseline="0" dirty="0" smtClean="0"/>
                        <a:t> пријава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</a:t>
                      </a:r>
                      <a:r>
                        <a:rPr lang="sr-Cyrl-RS" sz="1600" baseline="0" dirty="0" smtClean="0"/>
                        <a:t> пријава за привредни преступ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поднетих кривичних пријава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Привремено одузето дрво м3</a:t>
                      </a:r>
                      <a:endParaRPr lang="en-US" sz="1600" dirty="0"/>
                    </a:p>
                  </a:txBody>
                  <a:tcPr anchor="ctr"/>
                </a:tc>
              </a:tr>
              <a:tr h="77434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2706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203</a:t>
                      </a:r>
                      <a:endParaRPr lang="en-US" dirty="0"/>
                    </a:p>
                  </a:txBody>
                  <a:tcPr anchor="ctr"/>
                </a:tc>
              </a:tr>
              <a:tr h="77434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1386</a:t>
                      </a:r>
                      <a:endParaRPr lang="en-US" dirty="0"/>
                    </a:p>
                  </a:txBody>
                  <a:tcPr anchor="ctr"/>
                </a:tc>
              </a:tr>
              <a:tr h="77434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526</a:t>
                      </a:r>
                      <a:endParaRPr lang="en-US" dirty="0"/>
                    </a:p>
                  </a:txBody>
                  <a:tcPr anchor="ctr"/>
                </a:tc>
              </a:tr>
              <a:tr h="77434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395</a:t>
                      </a:r>
                      <a:endParaRPr lang="en-US" dirty="0"/>
                    </a:p>
                  </a:txBody>
                  <a:tcPr anchor="ctr"/>
                </a:tc>
              </a:tr>
              <a:tr h="77434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УКУПНО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7044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2510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Анализа рада инспекције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80467"/>
              </p:ext>
            </p:extLst>
          </p:nvPr>
        </p:nvGraphicFramePr>
        <p:xfrm>
          <a:off x="682579" y="1690685"/>
          <a:ext cx="10972800" cy="401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1211992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Одсек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</a:t>
                      </a:r>
                      <a:r>
                        <a:rPr lang="sr-Cyrl-RS" sz="1600" baseline="0" dirty="0" smtClean="0">
                          <a:latin typeface="+mn-lt"/>
                        </a:rPr>
                        <a:t> инспектора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контрола по инспектору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решења по инспектору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уверења по инспектору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поднетих прекршајних</a:t>
                      </a:r>
                      <a:r>
                        <a:rPr lang="sr-Cyrl-RS" sz="1600" baseline="0" dirty="0" smtClean="0">
                          <a:latin typeface="+mn-lt"/>
                        </a:rPr>
                        <a:t> пријава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поднетих</a:t>
                      </a:r>
                      <a:r>
                        <a:rPr lang="sr-Cyrl-RS" sz="1600" baseline="0" dirty="0" smtClean="0">
                          <a:latin typeface="+mn-lt"/>
                        </a:rPr>
                        <a:t> пријава за привредни преступ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Број поднетих кривичних пријава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+mn-lt"/>
                        </a:rPr>
                        <a:t>Привремено одузето дрво по инспектору м3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516745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Београд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12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225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7,8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1,6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29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0,2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8,5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17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516745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Ниш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5,8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289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17,2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15,2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103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3,8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6,9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239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</a:tr>
              <a:tr h="516745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Краљево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latin typeface="+mn-lt"/>
                        </a:rPr>
                        <a:t>257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2,2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0,2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3,8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105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</a:tr>
              <a:tr h="516745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Ужице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4,8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287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10,6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50,2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51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0,2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2,9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rgbClr val="FF0000"/>
                          </a:solidFill>
                          <a:latin typeface="+mn-lt"/>
                        </a:rPr>
                        <a:t>82</a:t>
                      </a:r>
                      <a:endParaRPr lang="en-US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516745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Просек одељења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27,6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255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9,2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14,4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48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0,9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6,3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+mn-lt"/>
                        </a:rPr>
                        <a:t>91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2579" y="5951621"/>
            <a:ext cx="1040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Из анализе рада инспекције види се да инспектори Одсека Ниш имају најбоље резултате, а инспектори</a:t>
            </a:r>
          </a:p>
          <a:p>
            <a:r>
              <a:rPr lang="sr-Cyrl-RS" dirty="0" smtClean="0"/>
              <a:t> </a:t>
            </a:r>
            <a:r>
              <a:rPr lang="sr-Cyrl-RS" dirty="0"/>
              <a:t>Одсека Београд имају најслабије </a:t>
            </a:r>
            <a:r>
              <a:rPr lang="sr-Cyrl-RS" dirty="0" smtClean="0"/>
              <a:t>резултате рада.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dirty="0" smtClean="0">
                <a:latin typeface="+mn-lt"/>
              </a:rPr>
              <a:t>План рада за 2017. (број контрола</a:t>
            </a:r>
            <a:r>
              <a:rPr lang="sr-Cyrl-R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153747"/>
              </p:ext>
            </p:extLst>
          </p:nvPr>
        </p:nvGraphicFramePr>
        <p:xfrm>
          <a:off x="838200" y="1475875"/>
          <a:ext cx="10515600" cy="364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905000"/>
                <a:gridCol w="1600200"/>
                <a:gridCol w="1752600"/>
              </a:tblGrid>
              <a:tr h="142257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Одсек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 о шумама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 о дивљачи и ловству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</a:t>
                      </a:r>
                      <a:r>
                        <a:rPr lang="sr-Cyrl-RS" baseline="0" dirty="0" smtClean="0"/>
                        <a:t> о репродуктином материјалу шумског дрвећа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Закон</a:t>
                      </a:r>
                      <a:r>
                        <a:rPr lang="sr-Cyrl-RS" baseline="0" dirty="0" smtClean="0"/>
                        <a:t> о здрављу биља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СВЕГА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Београд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1822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Ниш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775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Краљево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683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909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Ужице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747</a:t>
                      </a:r>
                      <a:endParaRPr lang="en-US" dirty="0"/>
                    </a:p>
                  </a:txBody>
                  <a:tcPr anchor="ctr"/>
                </a:tc>
              </a:tr>
              <a:tr h="44379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СВЕГА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3041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4253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775158"/>
            <a:ext cx="105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2016 години укупно је планирано 4933 контроле тако да је план у 2017. години мањи у односу на 2016. годину за 680 контрола или 13,7 %, што је узроковано смањењем броја инспектора. </a:t>
            </a:r>
          </a:p>
        </p:txBody>
      </p:sp>
    </p:spTree>
    <p:extLst>
      <p:ext uri="{BB962C8B-B14F-4D97-AF65-F5344CB8AC3E}">
        <p14:creationId xmlns:p14="http://schemas.microsoft.com/office/powerpoint/2010/main" val="2785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8642"/>
            <a:ext cx="10515600" cy="697117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Планиране активности у 20</a:t>
            </a:r>
            <a:r>
              <a:rPr lang="en-US" sz="3600" dirty="0" smtClean="0">
                <a:latin typeface="+mn-lt"/>
              </a:rPr>
              <a:t>1</a:t>
            </a:r>
            <a:r>
              <a:rPr lang="sr-Cyrl-RS" sz="3600" dirty="0" smtClean="0">
                <a:latin typeface="+mn-lt"/>
              </a:rPr>
              <a:t>7. години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7" y="362139"/>
            <a:ext cx="11869092" cy="629533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sr-Cyrl-RS" sz="7200" dirty="0" smtClean="0"/>
              <a:t>Предстојеће оцењивање инспектора треба </a:t>
            </a:r>
            <a:r>
              <a:rPr lang="sr-Cyrl-RS" sz="7200" dirty="0" smtClean="0"/>
              <a:t>урадити у складу са конкретним резултатима рада како по квантитету тако и по </a:t>
            </a:r>
            <a:r>
              <a:rPr lang="sr-Cyrl-RS" sz="7200" dirty="0" smtClean="0"/>
              <a:t>квалитету.</a:t>
            </a:r>
            <a:endParaRPr lang="sr-Cyrl-RS" sz="7200" dirty="0"/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Наставити </a:t>
            </a:r>
            <a:r>
              <a:rPr lang="sr-Cyrl-RS" sz="7200" dirty="0" smtClean="0"/>
              <a:t>са акцијом контроле промета дрвета током читаве године, а нарочито у периду када је промет појачан (јесен).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Примена </a:t>
            </a:r>
            <a:r>
              <a:rPr lang="sr-Cyrl-RS" sz="7200" dirty="0" smtClean="0"/>
              <a:t>новог Правилника о жигосању посеченог дрвета. Уведена је обавеза вођења евиденција дрвета стављеног у промет. По правилнику </a:t>
            </a:r>
            <a:r>
              <a:rPr lang="sr-Cyrl-RS" sz="7200" dirty="0" smtClean="0"/>
              <a:t>лице које ставља дрво у промет, осим физичког лица које ставља у промет дрво за сопствене потребе води евиденцију о: примљеном, утрошеном и продатом, односно испорученом дрвету и стању залиха; броју пропратнице/отпремнице, односно исправи која прати робу у превозу у складу са прописима који уређују промет робе по којој је дрво стављено у промет; називу и седишту добављача/испоручиоца и примаоца дрвета; ознаци и броју жига којим је дрво жигосано, врсти и количини дрвета по сортиментима; месту и датуму пријема/испоруке дрвета, </a:t>
            </a:r>
            <a:r>
              <a:rPr lang="sr-Cyrl-RS" sz="7200" dirty="0" smtClean="0"/>
              <a:t>а обавеза вођења те евиденције ступа на снагу од 15.01.2017. године.  Планирано је да се уради инструкција (у виду табеле) како ће се водити евиденције: евиденција за прерађиваче дрвета, за стоваришта која врше продају дрвета, за превознике дрвета и  евиденција за сопственике и кориснике шума.</a:t>
            </a:r>
          </a:p>
          <a:p>
            <a:pPr algn="just">
              <a:lnSpc>
                <a:spcPct val="120000"/>
              </a:lnSpc>
            </a:pPr>
            <a:r>
              <a:rPr lang="sr-Cyrl-RS" sz="7200" dirty="0" smtClean="0"/>
              <a:t>Наставити са редовним контролама </a:t>
            </a:r>
            <a:r>
              <a:rPr lang="sr-Cyrl-CS" sz="7200" dirty="0"/>
              <a:t>у зависности</a:t>
            </a:r>
            <a:r>
              <a:rPr lang="sr-Cyrl-CS" sz="7200" b="1" dirty="0"/>
              <a:t> </a:t>
            </a:r>
            <a:r>
              <a:rPr lang="sr-Cyrl-CS" sz="7200" dirty="0"/>
              <a:t>од</a:t>
            </a:r>
            <a:r>
              <a:rPr lang="sr-Cyrl-CS" sz="7200" b="1" dirty="0"/>
              <a:t> </a:t>
            </a:r>
            <a:r>
              <a:rPr lang="sr-Cyrl-CS" sz="7200" dirty="0"/>
              <a:t>активности које се врше у </a:t>
            </a:r>
            <a:r>
              <a:rPr lang="sr-Cyrl-CS" sz="7200" dirty="0" smtClean="0"/>
              <a:t>одређено доба </a:t>
            </a:r>
            <a:r>
              <a:rPr lang="sr-Cyrl-CS" sz="7200" dirty="0"/>
              <a:t>године (контрола лова по правилнику о ловостају дивљачи, издавање уверења за репродуктивни материјал шумског дрвећа у пролеће и јесен, контрола дознаке у време вегетације, преглед сечишта код оплодних сеча у време мировања вегетације и сл</a:t>
            </a:r>
            <a:r>
              <a:rPr lang="sr-Cyrl-CS" sz="7200" dirty="0" smtClean="0"/>
              <a:t>.).</a:t>
            </a:r>
          </a:p>
          <a:p>
            <a:pPr algn="just">
              <a:lnSpc>
                <a:spcPct val="120000"/>
              </a:lnSpc>
            </a:pPr>
            <a:r>
              <a:rPr lang="sr-Cyrl-CS" sz="7200" dirty="0" smtClean="0"/>
              <a:t>Наставити са акцијским контролама. </a:t>
            </a:r>
          </a:p>
          <a:p>
            <a:pPr algn="just">
              <a:lnSpc>
                <a:spcPct val="120000"/>
              </a:lnSpc>
            </a:pPr>
            <a:r>
              <a:rPr lang="sr-Cyrl-CS" sz="7200" dirty="0" smtClean="0"/>
              <a:t>Вршити контроле лова и промета дрвета и у нерадне дане (субота, недеља).</a:t>
            </a:r>
          </a:p>
          <a:p>
            <a:pPr>
              <a:lnSpc>
                <a:spcPct val="120000"/>
              </a:lnSpc>
            </a:pPr>
            <a:r>
              <a:rPr lang="sr-Cyrl-CS" sz="7200" dirty="0" smtClean="0"/>
              <a:t>Планирана је набавка службених одела за инспекторе.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CS" sz="80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+mn-lt"/>
              </a:rPr>
              <a:t>Проблеми у раду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54316"/>
          </a:xfrm>
        </p:spPr>
        <p:txBody>
          <a:bodyPr>
            <a:noAutofit/>
          </a:bodyPr>
          <a:lstStyle/>
          <a:p>
            <a:pPr algn="just"/>
            <a:r>
              <a:rPr lang="sr-Cyrl-CS" sz="2200" dirty="0"/>
              <a:t>С обзиром на број инспектора, обим посла и површину подручја које инспектори покривају, потребно им је обезбедити неопходну опрему (возила, </a:t>
            </a:r>
            <a:r>
              <a:rPr lang="sr-Cyrl-CS" sz="2200" dirty="0" smtClean="0"/>
              <a:t>службена одела </a:t>
            </a:r>
            <a:r>
              <a:rPr lang="sr-Cyrl-CS" sz="2200" dirty="0"/>
              <a:t>и др.) како би што ефикасније могли да извршавају обавезе. </a:t>
            </a:r>
            <a:endParaRPr lang="sr-Cyrl-CS" sz="2200" dirty="0" smtClean="0"/>
          </a:p>
          <a:p>
            <a:pPr algn="just"/>
            <a:r>
              <a:rPr lang="sr-Cyrl-CS" sz="2200" dirty="0" smtClean="0"/>
              <a:t>Расписан је конкурс за пријем четири инспектора и то три у нишком одсеку (Лесковац, Прокупље, Пирот) и </a:t>
            </a:r>
            <a:r>
              <a:rPr lang="sr-Cyrl-CS" sz="2200" smtClean="0"/>
              <a:t>један у одсеку </a:t>
            </a:r>
            <a:r>
              <a:rPr lang="sr-Cyrl-CS" sz="2200" dirty="0" smtClean="0"/>
              <a:t>ужице (Пожега).</a:t>
            </a:r>
          </a:p>
          <a:p>
            <a:pPr algn="just"/>
            <a:r>
              <a:rPr lang="sr-Cyrl-CS" sz="2200" dirty="0"/>
              <a:t>Сарадња са полицијом није решена системски, већ локално, тј. неке полицијске управе одмах излазе у сусрет инспекцији, док друге траже да се изврши писмена најава пре давања било какве асистенције. Асистенције су неопходне нарочито приликом контроле промета дрвета и контроле </a:t>
            </a:r>
            <a:r>
              <a:rPr lang="sr-Cyrl-CS" sz="2200" dirty="0" smtClean="0"/>
              <a:t>лова. Потребно је на локалу успоставити што бољу сарадњу са полицијом.</a:t>
            </a:r>
          </a:p>
          <a:p>
            <a:pPr algn="just"/>
            <a:r>
              <a:rPr lang="sr-Cyrl-CS" sz="2200" dirty="0" smtClean="0"/>
              <a:t>Постављено је и питање дефиниције шуме (члан 5. ЗОШ), тј. које дрво се сматра дрветом посеченим ван шуме. За разјашњење овог члана закона биће урађена инструкција.</a:t>
            </a:r>
          </a:p>
          <a:p>
            <a:pPr algn="just"/>
            <a:r>
              <a:rPr lang="sr-Cyrl-CS" sz="2200" dirty="0" smtClean="0"/>
              <a:t>Појављују се проблеми око чувања привремено одузетог дрвета, о чему ће Управа  за шуме урадити инструкцију за поступање инспектора, у складу са чланом 24. Закона о инспекцијском надзору.</a:t>
            </a:r>
          </a:p>
        </p:txBody>
      </p:sp>
    </p:spTree>
    <p:extLst>
      <p:ext uri="{BB962C8B-B14F-4D97-AF65-F5344CB8AC3E}">
        <p14:creationId xmlns:p14="http://schemas.microsoft.com/office/powerpoint/2010/main" val="13458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7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     ХВАЛА </a:t>
            </a:r>
            <a:r>
              <a:rPr lang="sr-Cyrl-RS" sz="7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НА ПАЖЊИ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7200" dirty="0" smtClean="0"/>
              <a:t>      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41" y="1714499"/>
            <a:ext cx="8373979" cy="48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1153</Words>
  <Application>Microsoft Office PowerPoint</Application>
  <PresentationFormat>Widescreen</PresentationFormat>
  <Paragraphs>237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  Извештај о раду за 2016. годину и план рада за 2017. годину за Одељење шумарске и ловне инспекције </vt:lpstr>
      <vt:lpstr>                    Активности у 2016. години </vt:lpstr>
      <vt:lpstr>Преглед извршених контрола промета      закључно са новембром 2016. године</vt:lpstr>
      <vt:lpstr>Преглед рада инспекције по одсецима  </vt:lpstr>
      <vt:lpstr>Анализа рада инспекције</vt:lpstr>
      <vt:lpstr>План рада за 2017. (број контрола)</vt:lpstr>
      <vt:lpstr>Планиране активности у 2017. години</vt:lpstr>
      <vt:lpstr>Проблеми у раду</vt:lpstr>
      <vt:lpstr>      ХВАЛА НА ПАЖЊИ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и план рада шумарске и ловне инспекције</dc:title>
  <dc:creator>zvijezdan</dc:creator>
  <cp:lastModifiedBy>zvijezdan</cp:lastModifiedBy>
  <cp:revision>64</cp:revision>
  <dcterms:created xsi:type="dcterms:W3CDTF">2016-12-06T08:50:13Z</dcterms:created>
  <dcterms:modified xsi:type="dcterms:W3CDTF">2016-12-22T13:38:22Z</dcterms:modified>
</cp:coreProperties>
</file>